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55"/>
  </p:notesMasterIdLst>
  <p:sldIdLst>
    <p:sldId id="256" r:id="rId3"/>
    <p:sldId id="257" r:id="rId4"/>
    <p:sldId id="258" r:id="rId5"/>
    <p:sldId id="263" r:id="rId6"/>
    <p:sldId id="262" r:id="rId7"/>
    <p:sldId id="264" r:id="rId8"/>
    <p:sldId id="265" r:id="rId9"/>
    <p:sldId id="266" r:id="rId10"/>
    <p:sldId id="268" r:id="rId11"/>
    <p:sldId id="267" r:id="rId12"/>
    <p:sldId id="269" r:id="rId13"/>
    <p:sldId id="270" r:id="rId14"/>
    <p:sldId id="271" r:id="rId15"/>
    <p:sldId id="272" r:id="rId16"/>
    <p:sldId id="273" r:id="rId17"/>
    <p:sldId id="274" r:id="rId18"/>
    <p:sldId id="279" r:id="rId19"/>
    <p:sldId id="275" r:id="rId20"/>
    <p:sldId id="276" r:id="rId21"/>
    <p:sldId id="277" r:id="rId22"/>
    <p:sldId id="290" r:id="rId23"/>
    <p:sldId id="278" r:id="rId24"/>
    <p:sldId id="280" r:id="rId25"/>
    <p:sldId id="281" r:id="rId26"/>
    <p:sldId id="282" r:id="rId27"/>
    <p:sldId id="284" r:id="rId28"/>
    <p:sldId id="285" r:id="rId29"/>
    <p:sldId id="286" r:id="rId30"/>
    <p:sldId id="287" r:id="rId31"/>
    <p:sldId id="288" r:id="rId32"/>
    <p:sldId id="291" r:id="rId33"/>
    <p:sldId id="294" r:id="rId34"/>
    <p:sldId id="292" r:id="rId35"/>
    <p:sldId id="293" r:id="rId36"/>
    <p:sldId id="298" r:id="rId37"/>
    <p:sldId id="296" r:id="rId38"/>
    <p:sldId id="295" r:id="rId39"/>
    <p:sldId id="297" r:id="rId40"/>
    <p:sldId id="299" r:id="rId41"/>
    <p:sldId id="300" r:id="rId42"/>
    <p:sldId id="301" r:id="rId43"/>
    <p:sldId id="302" r:id="rId44"/>
    <p:sldId id="303" r:id="rId45"/>
    <p:sldId id="304" r:id="rId46"/>
    <p:sldId id="305" r:id="rId47"/>
    <p:sldId id="306" r:id="rId48"/>
    <p:sldId id="307" r:id="rId49"/>
    <p:sldId id="312" r:id="rId50"/>
    <p:sldId id="313" r:id="rId51"/>
    <p:sldId id="314" r:id="rId52"/>
    <p:sldId id="309" r:id="rId53"/>
    <p:sldId id="315" r:id="rId5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1" autoAdjust="0"/>
    <p:restoredTop sz="70012" autoAdjust="0"/>
  </p:normalViewPr>
  <p:slideViewPr>
    <p:cSldViewPr>
      <p:cViewPr varScale="1">
        <p:scale>
          <a:sx n="113" d="100"/>
          <a:sy n="113" d="100"/>
        </p:scale>
        <p:origin x="96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319B6A-DEA2-43B3-8826-30BB25F83006}" type="datetimeFigureOut">
              <a:rPr lang="en-US" smtClean="0"/>
              <a:t>8/14/2014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C600C5-046F-4E8C-A23F-63BC65C891D4}" type="slidenum">
              <a:rPr lang="en-US" smtClean="0"/>
              <a:t>‹#›</a:t>
            </a:fld>
            <a:endParaRPr lang="en-US"/>
          </a:p>
        </p:txBody>
      </p:sp>
    </p:spTree>
    <p:extLst>
      <p:ext uri="{BB962C8B-B14F-4D97-AF65-F5344CB8AC3E}">
        <p14:creationId xmlns:p14="http://schemas.microsoft.com/office/powerpoint/2010/main" val="2011264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C600C5-046F-4E8C-A23F-63BC65C891D4}" type="slidenum">
              <a:rPr lang="en-US" smtClean="0"/>
              <a:t>35</a:t>
            </a:fld>
            <a:endParaRPr lang="en-US"/>
          </a:p>
        </p:txBody>
      </p:sp>
    </p:spTree>
    <p:extLst>
      <p:ext uri="{BB962C8B-B14F-4D97-AF65-F5344CB8AC3E}">
        <p14:creationId xmlns:p14="http://schemas.microsoft.com/office/powerpoint/2010/main" val="4034888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600C5-046F-4E8C-A23F-63BC65C891D4}" type="slidenum">
              <a:rPr lang="en-US" smtClean="0"/>
              <a:t>42</a:t>
            </a:fld>
            <a:endParaRPr lang="en-US"/>
          </a:p>
        </p:txBody>
      </p:sp>
    </p:spTree>
    <p:extLst>
      <p:ext uri="{BB962C8B-B14F-4D97-AF65-F5344CB8AC3E}">
        <p14:creationId xmlns:p14="http://schemas.microsoft.com/office/powerpoint/2010/main" val="3493615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What makes </a:t>
            </a:r>
            <a:r>
              <a:rPr lang="en-US" dirty="0" err="1" smtClean="0"/>
              <a:t>doTERRA</a:t>
            </a:r>
            <a:r>
              <a:rPr lang="en-US" dirty="0" smtClean="0"/>
              <a:t> different?</a:t>
            </a:r>
          </a:p>
          <a:p>
            <a:pPr eaLnBrk="1" hangingPunct="1"/>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doTERRA</a:t>
            </a:r>
            <a:r>
              <a:rPr lang="en-US" dirty="0" smtClean="0"/>
              <a:t> is part of a very rapidly growing billion dollar industry. People are flocking to natural</a:t>
            </a:r>
            <a:r>
              <a:rPr lang="en-US" baseline="0" dirty="0" smtClean="0"/>
              <a:t> health and turning a healthier way of living. These products are in demand. There are several things that set </a:t>
            </a:r>
            <a:r>
              <a:rPr lang="en-US" baseline="0" dirty="0" err="1" smtClean="0"/>
              <a:t>doTERRA</a:t>
            </a:r>
            <a:r>
              <a:rPr lang="en-US" baseline="0" dirty="0" smtClean="0"/>
              <a:t> apart from other companies though. First, it’s their products! The quality is the best you can get and they work so it isn’t a hard sell. This isn’t like selling make-up or jewelry, this is teaching people how to take control of their healthcare. </a:t>
            </a:r>
            <a:endParaRPr lang="en-US" dirty="0" smtClean="0"/>
          </a:p>
          <a:p>
            <a:pPr eaLnBrk="1" hangingPunct="1"/>
            <a:r>
              <a:rPr lang="en-US" dirty="0" smtClean="0"/>
              <a:t>Because</a:t>
            </a:r>
            <a:r>
              <a:rPr lang="en-US" baseline="0" dirty="0" smtClean="0"/>
              <a:t> of their amazing products, </a:t>
            </a:r>
            <a:r>
              <a:rPr lang="en-US" baseline="0" dirty="0" err="1" smtClean="0"/>
              <a:t>doTERRA</a:t>
            </a:r>
            <a:r>
              <a:rPr lang="en-US" baseline="0" dirty="0" smtClean="0"/>
              <a:t> has become the world’s</a:t>
            </a:r>
            <a:r>
              <a:rPr lang="en-US" dirty="0" smtClean="0"/>
              <a:t> largest Essential Oil Company in just 6 years!</a:t>
            </a:r>
            <a:r>
              <a:rPr lang="en-US" baseline="0" dirty="0" smtClean="0"/>
              <a:t> Those are all amazing things but the one thing that really got my attention about this particular company is the founders. I’ve worked in and owned </a:t>
            </a:r>
            <a:r>
              <a:rPr lang="en-US" baseline="0" dirty="0" err="1" smtClean="0"/>
              <a:t>serveral</a:t>
            </a:r>
            <a:r>
              <a:rPr lang="en-US" baseline="0" dirty="0" smtClean="0"/>
              <a:t> businesses over the past 20 years. When I decided that I wanted out of the web development world and this opportunity presented itself I knew the type of people I wanted to partner with. There was no question that I had found people with honestly and integrity when it came to </a:t>
            </a:r>
            <a:r>
              <a:rPr lang="en-US" baseline="0" dirty="0" err="1" smtClean="0"/>
              <a:t>doTERRA’s</a:t>
            </a:r>
            <a:r>
              <a:rPr lang="en-US" baseline="0" dirty="0" smtClean="0"/>
              <a:t> founders. They are the best kind of people. For those of you who really love numbers though and want to see what this looks like long-term let me just tell you that the industry standard for retaining customers is around 11%. That means that only 11% of the people that have purchased, purchase again. Would you like to know what </a:t>
            </a:r>
            <a:r>
              <a:rPr lang="en-US" baseline="0" dirty="0" err="1" smtClean="0"/>
              <a:t>doTERRA’s</a:t>
            </a:r>
            <a:r>
              <a:rPr lang="en-US" baseline="0" dirty="0" smtClean="0"/>
              <a:t> average retention rate is? </a:t>
            </a:r>
            <a:r>
              <a:rPr lang="en-US" dirty="0" smtClean="0"/>
              <a:t>(CLICK) That is solid retention.</a:t>
            </a:r>
            <a:r>
              <a:rPr lang="en-US" baseline="0" dirty="0" smtClean="0"/>
              <a:t> You’re not having to build from the ground up every month, which helps you reach higher income levels faster if you’re doing it right.</a:t>
            </a:r>
            <a:endParaRPr lang="en-US" dirty="0" smtClean="0"/>
          </a:p>
          <a:p>
            <a:pPr eaLnBrk="1" hangingPunct="1"/>
            <a:endParaRPr lang="en-US" dirty="0" smtClean="0"/>
          </a:p>
          <a:p>
            <a:pPr eaLnBrk="1" hangingPunct="1"/>
            <a:r>
              <a:rPr lang="en-US" dirty="0" smtClean="0"/>
              <a:t>Let’s talk about some more numbers. Last but not least, their compensation plan is unparalleled. They promote team building instead of greed. The more you help the people below you, the better off you are! </a:t>
            </a:r>
          </a:p>
          <a:p>
            <a:endParaRPr lang="en-US" dirty="0"/>
          </a:p>
        </p:txBody>
      </p:sp>
      <p:sp>
        <p:nvSpPr>
          <p:cNvPr id="4" name="Slide Number Placeholder 3"/>
          <p:cNvSpPr>
            <a:spLocks noGrp="1"/>
          </p:cNvSpPr>
          <p:nvPr>
            <p:ph type="sldNum" sz="quarter" idx="10"/>
          </p:nvPr>
        </p:nvSpPr>
        <p:spPr/>
        <p:txBody>
          <a:bodyPr/>
          <a:lstStyle/>
          <a:p>
            <a:fld id="{31C600C5-046F-4E8C-A23F-63BC65C891D4}" type="slidenum">
              <a:rPr lang="en-US" smtClean="0"/>
              <a:t>48</a:t>
            </a:fld>
            <a:endParaRPr lang="en-US"/>
          </a:p>
        </p:txBody>
      </p:sp>
    </p:spTree>
    <p:extLst>
      <p:ext uri="{BB962C8B-B14F-4D97-AF65-F5344CB8AC3E}">
        <p14:creationId xmlns:p14="http://schemas.microsoft.com/office/powerpoint/2010/main" val="2910002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600C5-046F-4E8C-A23F-63BC65C891D4}" type="slidenum">
              <a:rPr lang="en-US" smtClean="0"/>
              <a:t>52</a:t>
            </a:fld>
            <a:endParaRPr lang="en-US"/>
          </a:p>
        </p:txBody>
      </p:sp>
    </p:spTree>
    <p:extLst>
      <p:ext uri="{BB962C8B-B14F-4D97-AF65-F5344CB8AC3E}">
        <p14:creationId xmlns:p14="http://schemas.microsoft.com/office/powerpoint/2010/main" val="3798344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Click to edit Master title style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CA"/>
          </a:p>
        </p:txBody>
      </p:sp>
      <p:sp>
        <p:nvSpPr>
          <p:cNvPr id="4" name="Espace réservé de la date 3"/>
          <p:cNvSpPr>
            <a:spLocks noGrp="1"/>
          </p:cNvSpPr>
          <p:nvPr>
            <p:ph type="dt" sz="half" idx="10"/>
          </p:nvPr>
        </p:nvSpPr>
        <p:spPr/>
        <p:txBody>
          <a:bodyPr/>
          <a:lstStyle/>
          <a:p>
            <a:fld id="{4043ACA5-3BA5-43A4-B997-A38478D2CF24}" type="datetimeFigureOut">
              <a:rPr lang="fr-FR" smtClean="0"/>
              <a:pPr/>
              <a:t>14/08/2014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72A222A8-A599-4E55-973A-60A868F0A293}" type="slidenum">
              <a:rPr lang="fr-CA" smtClean="0"/>
              <a:pPr/>
              <a:t>‹#›</a:t>
            </a:fld>
            <a:endParaRPr lang="fr-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p>
            <a:fld id="{4043ACA5-3BA5-43A4-B997-A38478D2CF24}" type="datetimeFigureOut">
              <a:rPr lang="fr-FR" smtClean="0"/>
              <a:pPr/>
              <a:t>14/08/2014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72A222A8-A599-4E55-973A-60A868F0A293}" type="slidenum">
              <a:rPr lang="fr-CA" smtClean="0"/>
              <a:pPr/>
              <a:t>‹#›</a:t>
            </a:fld>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p>
            <a:fld id="{4043ACA5-3BA5-43A4-B997-A38478D2CF24}" type="datetimeFigureOut">
              <a:rPr lang="fr-FR" smtClean="0"/>
              <a:pPr/>
              <a:t>14/08/2014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72A222A8-A599-4E55-973A-60A868F0A293}" type="slidenum">
              <a:rPr lang="fr-CA" smtClean="0"/>
              <a:pPr/>
              <a:t>‹#›</a:t>
            </a:fld>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p>
            <a:fld id="{4043ACA5-3BA5-43A4-B997-A38478D2CF24}" type="datetimeFigureOut">
              <a:rPr lang="fr-FR" smtClean="0"/>
              <a:pPr/>
              <a:t>14/08/2014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72A222A8-A599-4E55-973A-60A868F0A293}" type="slidenum">
              <a:rPr lang="fr-CA" smtClean="0"/>
              <a:pPr/>
              <a:t>‹#›</a:t>
            </a:fld>
            <a:endParaRPr lang="fr-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nvPr>
        </p:nvSpPr>
        <p:spPr/>
        <p:txBody>
          <a:bodyPr/>
          <a:lstStyle/>
          <a:p>
            <a:fld id="{4043ACA5-3BA5-43A4-B997-A38478D2CF24}" type="datetimeFigureOut">
              <a:rPr lang="fr-FR" smtClean="0"/>
              <a:pPr/>
              <a:t>14/08/2014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72A222A8-A599-4E55-973A-60A868F0A293}" type="slidenum">
              <a:rPr lang="fr-CA" smtClean="0"/>
              <a:pPr/>
              <a:t>‹#›</a:t>
            </a:fld>
            <a:endParaRPr lang="fr-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Espace réservé de la date 4"/>
          <p:cNvSpPr>
            <a:spLocks noGrp="1"/>
          </p:cNvSpPr>
          <p:nvPr>
            <p:ph type="dt" sz="half" idx="10"/>
          </p:nvPr>
        </p:nvSpPr>
        <p:spPr/>
        <p:txBody>
          <a:bodyPr/>
          <a:lstStyle/>
          <a:p>
            <a:fld id="{4043ACA5-3BA5-43A4-B997-A38478D2CF24}" type="datetimeFigureOut">
              <a:rPr lang="fr-FR" smtClean="0"/>
              <a:pPr/>
              <a:t>14/08/2014</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72A222A8-A599-4E55-973A-60A868F0A293}" type="slidenum">
              <a:rPr lang="fr-CA" smtClean="0"/>
              <a:pPr/>
              <a:t>‹#›</a:t>
            </a:fld>
            <a:endParaRPr lang="fr-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7" name="Espace réservé de la date 6"/>
          <p:cNvSpPr>
            <a:spLocks noGrp="1"/>
          </p:cNvSpPr>
          <p:nvPr>
            <p:ph type="dt" sz="half" idx="10"/>
          </p:nvPr>
        </p:nvSpPr>
        <p:spPr/>
        <p:txBody>
          <a:bodyPr/>
          <a:lstStyle/>
          <a:p>
            <a:fld id="{4043ACA5-3BA5-43A4-B997-A38478D2CF24}" type="datetimeFigureOut">
              <a:rPr lang="fr-FR" smtClean="0"/>
              <a:pPr/>
              <a:t>14/08/2014</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72A222A8-A599-4E55-973A-60A868F0A293}" type="slidenum">
              <a:rPr lang="fr-CA" smtClean="0"/>
              <a:pPr/>
              <a:t>‹#›</a:t>
            </a:fld>
            <a:endParaRPr lang="fr-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e la date 2"/>
          <p:cNvSpPr>
            <a:spLocks noGrp="1"/>
          </p:cNvSpPr>
          <p:nvPr>
            <p:ph type="dt" sz="half" idx="10"/>
          </p:nvPr>
        </p:nvSpPr>
        <p:spPr/>
        <p:txBody>
          <a:bodyPr/>
          <a:lstStyle/>
          <a:p>
            <a:fld id="{4043ACA5-3BA5-43A4-B997-A38478D2CF24}" type="datetimeFigureOut">
              <a:rPr lang="fr-FR" smtClean="0"/>
              <a:pPr/>
              <a:t>14/08/2014</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72A222A8-A599-4E55-973A-60A868F0A293}" type="slidenum">
              <a:rPr lang="fr-CA" smtClean="0"/>
              <a:pPr/>
              <a:t>‹#›</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043ACA5-3BA5-43A4-B997-A38478D2CF24}" type="datetimeFigureOut">
              <a:rPr lang="fr-FR" smtClean="0"/>
              <a:pPr/>
              <a:t>14/08/2014</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72A222A8-A599-4E55-973A-60A868F0A293}" type="slidenum">
              <a:rPr lang="fr-CA" smtClean="0"/>
              <a:pPr/>
              <a:t>‹#›</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4"/>
          <p:cNvSpPr>
            <a:spLocks noGrp="1"/>
          </p:cNvSpPr>
          <p:nvPr>
            <p:ph type="dt" sz="half" idx="10"/>
          </p:nvPr>
        </p:nvSpPr>
        <p:spPr/>
        <p:txBody>
          <a:bodyPr/>
          <a:lstStyle/>
          <a:p>
            <a:fld id="{4043ACA5-3BA5-43A4-B997-A38478D2CF24}" type="datetimeFigureOut">
              <a:rPr lang="fr-FR" smtClean="0"/>
              <a:pPr/>
              <a:t>14/08/2014</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72A222A8-A599-4E55-973A-60A868F0A293}" type="slidenum">
              <a:rPr lang="fr-CA" smtClean="0"/>
              <a:pPr/>
              <a:t>‹#›</a:t>
            </a:fld>
            <a:endParaRPr lang="fr-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r-CA"/>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4"/>
          <p:cNvSpPr>
            <a:spLocks noGrp="1"/>
          </p:cNvSpPr>
          <p:nvPr>
            <p:ph type="dt" sz="half" idx="10"/>
          </p:nvPr>
        </p:nvSpPr>
        <p:spPr/>
        <p:txBody>
          <a:bodyPr/>
          <a:lstStyle/>
          <a:p>
            <a:fld id="{4043ACA5-3BA5-43A4-B997-A38478D2CF24}" type="datetimeFigureOut">
              <a:rPr lang="fr-FR" smtClean="0"/>
              <a:pPr/>
              <a:t>14/08/2014</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72A222A8-A599-4E55-973A-60A868F0A293}" type="slidenum">
              <a:rPr lang="fr-CA" smtClean="0"/>
              <a:pPr/>
              <a:t>‹#›</a:t>
            </a:fld>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3ACA5-3BA5-43A4-B997-A38478D2CF24}" type="datetimeFigureOut">
              <a:rPr lang="fr-FR" smtClean="0"/>
              <a:pPr/>
              <a:t>14/08/2014</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222A8-A599-4E55-973A-60A868F0A293}" type="slidenum">
              <a:rPr lang="fr-CA" smtClean="0"/>
              <a:pPr/>
              <a:t>‹#›</a:t>
            </a:fld>
            <a:endParaRPr lang="fr-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6.jpeg"/><Relationship Id="rId7"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49.jpg"/><Relationship Id="rId4" Type="http://schemas.openxmlformats.org/officeDocument/2006/relationships/image" Target="../media/image31.png"/><Relationship Id="rId9"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5.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3.jpeg"/><Relationship Id="rId7"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5.jpeg"/><Relationship Id="rId7"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4.jpeg"/><Relationship Id="rId7"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7.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45.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7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46.jpe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jpeg"/><Relationship Id="rId7"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85800" y="5357826"/>
            <a:ext cx="7772400" cy="814392"/>
          </a:xfrm>
        </p:spPr>
        <p:txBody>
          <a:bodyPr/>
          <a:lstStyle/>
          <a:p>
            <a:r>
              <a:rPr lang="fr-CA" sz="4000" dirty="0" smtClean="0">
                <a:solidFill>
                  <a:schemeClr val="bg1"/>
                </a:solidFill>
              </a:rPr>
              <a:t>Back to </a:t>
            </a:r>
            <a:r>
              <a:rPr lang="fr-CA" sz="4000" dirty="0" err="1" smtClean="0">
                <a:solidFill>
                  <a:schemeClr val="bg1"/>
                </a:solidFill>
              </a:rPr>
              <a:t>School</a:t>
            </a:r>
            <a:endParaRPr lang="fr-CA" sz="4000" dirty="0">
              <a:solidFill>
                <a:schemeClr val="bg1"/>
              </a:solidFill>
            </a:endParaRPr>
          </a:p>
        </p:txBody>
      </p:sp>
      <p:sp>
        <p:nvSpPr>
          <p:cNvPr id="3" name="Sous-titre 2"/>
          <p:cNvSpPr>
            <a:spLocks noGrp="1"/>
          </p:cNvSpPr>
          <p:nvPr>
            <p:ph type="subTitle" idx="1"/>
          </p:nvPr>
        </p:nvSpPr>
        <p:spPr>
          <a:xfrm>
            <a:off x="1371600" y="5959040"/>
            <a:ext cx="6400800" cy="613232"/>
          </a:xfrm>
        </p:spPr>
        <p:txBody>
          <a:bodyPr>
            <a:normAutofit/>
          </a:bodyPr>
          <a:lstStyle/>
          <a:p>
            <a:r>
              <a:rPr lang="fr-CA" sz="2800" dirty="0" err="1" smtClean="0">
                <a:solidFill>
                  <a:schemeClr val="bg1"/>
                </a:solidFill>
              </a:rPr>
              <a:t>With</a:t>
            </a:r>
            <a:r>
              <a:rPr lang="fr-CA" sz="2800" dirty="0" smtClean="0">
                <a:solidFill>
                  <a:schemeClr val="bg1"/>
                </a:solidFill>
              </a:rPr>
              <a:t> Essential </a:t>
            </a:r>
            <a:r>
              <a:rPr lang="fr-CA" sz="2800" dirty="0" err="1" smtClean="0">
                <a:solidFill>
                  <a:schemeClr val="bg1"/>
                </a:solidFill>
              </a:rPr>
              <a:t>Oils</a:t>
            </a:r>
            <a:endParaRPr lang="fr-CA" sz="2800" dirty="0">
              <a:solidFill>
                <a:schemeClr val="bg1"/>
              </a:solidFill>
            </a:endParaRPr>
          </a:p>
        </p:txBody>
      </p:sp>
      <p:sp>
        <p:nvSpPr>
          <p:cNvPr id="4" name="TextBox 3"/>
          <p:cNvSpPr txBox="1"/>
          <p:nvPr/>
        </p:nvSpPr>
        <p:spPr>
          <a:xfrm>
            <a:off x="0" y="6550223"/>
            <a:ext cx="2951577" cy="307777"/>
          </a:xfrm>
          <a:prstGeom prst="rect">
            <a:avLst/>
          </a:prstGeom>
          <a:noFill/>
        </p:spPr>
        <p:txBody>
          <a:bodyPr wrap="none" rtlCol="0">
            <a:spAutoFit/>
          </a:bodyPr>
          <a:lstStyle/>
          <a:p>
            <a:r>
              <a:rPr lang="en-US" sz="1400" dirty="0" smtClean="0">
                <a:solidFill>
                  <a:schemeClr val="bg1"/>
                </a:solidFill>
              </a:rPr>
              <a:t>Copyright Modern Wellness, LLC 2014</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101</a:t>
            </a:r>
            <a:endParaRPr lang="fr-CA" dirty="0">
              <a:solidFill>
                <a:schemeClr val="bg1"/>
              </a:solidFill>
            </a:endParaRPr>
          </a:p>
        </p:txBody>
      </p:sp>
      <p:sp>
        <p:nvSpPr>
          <p:cNvPr id="14" name="TextBox 13"/>
          <p:cNvSpPr txBox="1"/>
          <p:nvPr/>
        </p:nvSpPr>
        <p:spPr>
          <a:xfrm>
            <a:off x="2335554" y="914400"/>
            <a:ext cx="4472891" cy="369332"/>
          </a:xfrm>
          <a:prstGeom prst="rect">
            <a:avLst/>
          </a:prstGeom>
          <a:noFill/>
        </p:spPr>
        <p:txBody>
          <a:bodyPr wrap="none" rtlCol="0">
            <a:spAutoFit/>
          </a:bodyPr>
          <a:lstStyle/>
          <a:p>
            <a:r>
              <a:rPr lang="en-US" dirty="0" smtClean="0">
                <a:solidFill>
                  <a:schemeClr val="bg1"/>
                </a:solidFill>
              </a:rPr>
              <a:t>Is there a difference between various brands?</a:t>
            </a:r>
            <a:endParaRPr lang="en-US" dirty="0">
              <a:solidFill>
                <a:schemeClr val="bg1"/>
              </a:solidFill>
            </a:endParaRPr>
          </a:p>
        </p:txBody>
      </p:sp>
      <p:sp>
        <p:nvSpPr>
          <p:cNvPr id="3" name="TextBox 2"/>
          <p:cNvSpPr txBox="1"/>
          <p:nvPr/>
        </p:nvSpPr>
        <p:spPr>
          <a:xfrm>
            <a:off x="838200" y="1905000"/>
            <a:ext cx="992901" cy="646331"/>
          </a:xfrm>
          <a:prstGeom prst="rect">
            <a:avLst/>
          </a:prstGeom>
          <a:noFill/>
        </p:spPr>
        <p:txBody>
          <a:bodyPr wrap="none" rtlCol="0">
            <a:spAutoFit/>
          </a:bodyPr>
          <a:lstStyle/>
          <a:p>
            <a:r>
              <a:rPr lang="en-US" sz="3600" dirty="0" smtClean="0"/>
              <a:t>YES!</a:t>
            </a:r>
            <a:endParaRPr lang="en-US" sz="3600" dirty="0"/>
          </a:p>
        </p:txBody>
      </p:sp>
      <p:sp>
        <p:nvSpPr>
          <p:cNvPr id="4" name="TextBox 3"/>
          <p:cNvSpPr txBox="1"/>
          <p:nvPr/>
        </p:nvSpPr>
        <p:spPr>
          <a:xfrm>
            <a:off x="939786" y="2682836"/>
            <a:ext cx="7264425" cy="1938992"/>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Where are they grown?</a:t>
            </a:r>
          </a:p>
          <a:p>
            <a:pPr marL="285750" indent="-285750">
              <a:buFont typeface="Arial" panose="020B0604020202020204" pitchFamily="34" charset="0"/>
              <a:buChar char="•"/>
            </a:pPr>
            <a:r>
              <a:rPr lang="en-US" sz="2000" dirty="0" smtClean="0"/>
              <a:t>Treated with chemicals or pesticides?</a:t>
            </a:r>
          </a:p>
          <a:p>
            <a:pPr marL="285750" indent="-285750">
              <a:buFont typeface="Arial" panose="020B0604020202020204" pitchFamily="34" charset="0"/>
              <a:buChar char="•"/>
            </a:pPr>
            <a:r>
              <a:rPr lang="en-US" sz="2000" dirty="0" smtClean="0"/>
              <a:t>Harvested at the right time of year?</a:t>
            </a:r>
          </a:p>
          <a:p>
            <a:pPr marL="285750" indent="-285750">
              <a:buFont typeface="Arial" panose="020B0604020202020204" pitchFamily="34" charset="0"/>
              <a:buChar char="•"/>
            </a:pPr>
            <a:r>
              <a:rPr lang="en-US" sz="2000" dirty="0" smtClean="0"/>
              <a:t>Distilled with the right temperature and pressure (no chemicals)?</a:t>
            </a:r>
          </a:p>
          <a:p>
            <a:pPr marL="285750" indent="-285750">
              <a:buFont typeface="Arial" panose="020B0604020202020204" pitchFamily="34" charset="0"/>
              <a:buChar char="•"/>
            </a:pPr>
            <a:r>
              <a:rPr lang="en-US" sz="2000" dirty="0" smtClean="0"/>
              <a:t>Thoroughly tested (beyond GC/MS)?</a:t>
            </a:r>
          </a:p>
          <a:p>
            <a:pPr marL="285750" indent="-285750">
              <a:buFont typeface="Arial" panose="020B0604020202020204" pitchFamily="34" charset="0"/>
              <a:buChar char="•"/>
            </a:pPr>
            <a:r>
              <a:rPr lang="en-US" sz="2000" dirty="0" smtClean="0"/>
              <a:t>Not tampered with during bottling?</a:t>
            </a:r>
            <a:endParaRPr lang="en-US" sz="2000" dirty="0"/>
          </a:p>
        </p:txBody>
      </p:sp>
      <p:pic>
        <p:nvPicPr>
          <p:cNvPr id="9" name="Picture 14" descr="lavender-bund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506" y="5563731"/>
            <a:ext cx="220789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extraction"/>
          <p:cNvPicPr>
            <a:picLocks noChangeAspect="1" noChangeArrowheads="1"/>
          </p:cNvPicPr>
          <p:nvPr/>
        </p:nvPicPr>
        <p:blipFill rotWithShape="1">
          <a:blip r:embed="rId4">
            <a:extLst>
              <a:ext uri="{28A0092B-C50C-407E-A947-70E740481C1C}">
                <a14:useLocalDpi xmlns:a14="http://schemas.microsoft.com/office/drawing/2010/main" val="0"/>
              </a:ext>
            </a:extLst>
          </a:blip>
          <a:srcRect r="14635"/>
          <a:stretch/>
        </p:blipFill>
        <p:spPr bwMode="auto">
          <a:xfrm>
            <a:off x="3177537" y="4831468"/>
            <a:ext cx="2592706" cy="7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test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5563732"/>
            <a:ext cx="256984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lavender-far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2507" y="4831468"/>
            <a:ext cx="2207894" cy="74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www.epa.gov/opp00001/regulating/labels/pest-label-training/images/pesticide-plane.jpg"/>
          <p:cNvPicPr>
            <a:picLocks noChangeAspect="1" noChangeArrowheads="1"/>
          </p:cNvPicPr>
          <p:nvPr/>
        </p:nvPicPr>
        <p:blipFill rotWithShape="1">
          <a:blip r:embed="rId7">
            <a:extLst>
              <a:ext uri="{28A0092B-C50C-407E-A947-70E740481C1C}">
                <a14:useLocalDpi xmlns:a14="http://schemas.microsoft.com/office/drawing/2010/main" val="0"/>
              </a:ext>
            </a:extLst>
          </a:blip>
          <a:srcRect t="22242" b="29739"/>
          <a:stretch/>
        </p:blipFill>
        <p:spPr bwMode="auto">
          <a:xfrm>
            <a:off x="5770241" y="4831468"/>
            <a:ext cx="2306957" cy="7311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liquidbottlingplant.com/images/essential-oil-filling-machine.jpg"/>
          <p:cNvPicPr>
            <a:picLocks noChangeAspect="1" noChangeArrowheads="1"/>
          </p:cNvPicPr>
          <p:nvPr/>
        </p:nvPicPr>
        <p:blipFill rotWithShape="1">
          <a:blip r:embed="rId8">
            <a:extLst>
              <a:ext uri="{28A0092B-C50C-407E-A947-70E740481C1C}">
                <a14:useLocalDpi xmlns:a14="http://schemas.microsoft.com/office/drawing/2010/main" val="0"/>
              </a:ext>
            </a:extLst>
          </a:blip>
          <a:srcRect t="17968" b="27931"/>
          <a:stretch/>
        </p:blipFill>
        <p:spPr bwMode="auto">
          <a:xfrm>
            <a:off x="5770242" y="5563731"/>
            <a:ext cx="2306958"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3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101</a:t>
            </a:r>
            <a:endParaRPr lang="fr-CA" dirty="0">
              <a:solidFill>
                <a:schemeClr val="bg1"/>
              </a:solidFill>
            </a:endParaRPr>
          </a:p>
        </p:txBody>
      </p:sp>
      <p:sp>
        <p:nvSpPr>
          <p:cNvPr id="14" name="TextBox 13"/>
          <p:cNvSpPr txBox="1"/>
          <p:nvPr/>
        </p:nvSpPr>
        <p:spPr>
          <a:xfrm>
            <a:off x="2710560" y="914400"/>
            <a:ext cx="3722879" cy="369332"/>
          </a:xfrm>
          <a:prstGeom prst="rect">
            <a:avLst/>
          </a:prstGeom>
          <a:noFill/>
        </p:spPr>
        <p:txBody>
          <a:bodyPr wrap="none" rtlCol="0">
            <a:spAutoFit/>
          </a:bodyPr>
          <a:lstStyle/>
          <a:p>
            <a:r>
              <a:rPr lang="en-US" dirty="0" smtClean="0">
                <a:solidFill>
                  <a:schemeClr val="bg1"/>
                </a:solidFill>
              </a:rPr>
              <a:t>Is there a difference between grades?</a:t>
            </a:r>
            <a:endParaRPr lang="en-US" dirty="0">
              <a:solidFill>
                <a:schemeClr val="bg1"/>
              </a:solidFill>
            </a:endParaRPr>
          </a:p>
        </p:txBody>
      </p:sp>
      <p:sp>
        <p:nvSpPr>
          <p:cNvPr id="34" name="Oval 33"/>
          <p:cNvSpPr/>
          <p:nvPr/>
        </p:nvSpPr>
        <p:spPr>
          <a:xfrm>
            <a:off x="3459182" y="3773384"/>
            <a:ext cx="1090895" cy="1295503"/>
          </a:xfrm>
          <a:prstGeom prst="ellipse">
            <a:avLst/>
          </a:prstGeom>
          <a:solidFill>
            <a:schemeClr val="bg1"/>
          </a:solidFill>
          <a:ln>
            <a:noFill/>
          </a:ln>
          <a:effectLst/>
          <a:scene3d>
            <a:camera prst="orthographicFront">
              <a:rot lat="0" lon="0" rev="0"/>
            </a:camera>
            <a:lightRig rig="contrasting" dir="t">
              <a:rot lat="0" lon="0" rev="1500000"/>
            </a:lightRig>
          </a:scene3d>
          <a:sp3d prstMaterial="metal">
            <a:bevelT w="88900" h="88900" prst="softRound"/>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isometricLeftDown"/>
              <a:lightRig rig="threePt" dir="t"/>
            </a:scene3d>
          </a:bodyPr>
          <a:lstStyle/>
          <a:p>
            <a:pPr algn="ctr" defTabSz="914400" eaLnBrk="1" fontAlgn="auto" hangingPunct="1">
              <a:spcBef>
                <a:spcPts val="0"/>
              </a:spcBef>
              <a:spcAft>
                <a:spcPts val="0"/>
              </a:spcAft>
              <a:defRPr/>
            </a:pPr>
            <a:endParaRPr lang="en-US" sz="1800"/>
          </a:p>
        </p:txBody>
      </p:sp>
      <p:grpSp>
        <p:nvGrpSpPr>
          <p:cNvPr id="35" name="Group 18"/>
          <p:cNvGrpSpPr>
            <a:grpSpLocks/>
          </p:cNvGrpSpPr>
          <p:nvPr/>
        </p:nvGrpSpPr>
        <p:grpSpPr bwMode="auto">
          <a:xfrm>
            <a:off x="284163" y="2161117"/>
            <a:ext cx="6126164" cy="4376738"/>
            <a:chOff x="179" y="994"/>
            <a:chExt cx="3859" cy="2757"/>
          </a:xfrm>
        </p:grpSpPr>
        <p:sp>
          <p:nvSpPr>
            <p:cNvPr id="36" name="Oval 35"/>
            <p:cNvSpPr/>
            <p:nvPr/>
          </p:nvSpPr>
          <p:spPr>
            <a:xfrm>
              <a:off x="1715" y="1031"/>
              <a:ext cx="2323" cy="2720"/>
            </a:xfrm>
            <a:prstGeom prst="ellipse">
              <a:avLst/>
            </a:prstGeom>
            <a:solidFill>
              <a:schemeClr val="tx2"/>
            </a:solidFill>
            <a:ln>
              <a:noFill/>
            </a:ln>
            <a:effectLst>
              <a:outerShdw blurRad="152400" dist="317500" dir="5400000" sx="90000" sy="-19000" rotWithShape="0">
                <a:prstClr val="black">
                  <a:alpha val="15000"/>
                </a:prstClr>
              </a:outerShdw>
            </a:effectLst>
            <a:scene3d>
              <a:camera prst="orthographicFront">
                <a:rot lat="0" lon="0" rev="0"/>
              </a:camera>
              <a:lightRig rig="contrasting" dir="t">
                <a:rot lat="0" lon="0" rev="1500000"/>
              </a:lightRig>
            </a:scene3d>
            <a:sp3d prstMaterial="metal">
              <a:bevelT w="88900" h="88900" prst="softRound"/>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isometricLeftDown"/>
                <a:lightRig rig="threePt" dir="t"/>
              </a:scene3d>
            </a:bodyPr>
            <a:lstStyle/>
            <a:p>
              <a:pPr algn="ctr" defTabSz="914400" eaLnBrk="1" fontAlgn="auto" hangingPunct="1">
                <a:spcBef>
                  <a:spcPts val="0"/>
                </a:spcBef>
                <a:spcAft>
                  <a:spcPts val="0"/>
                </a:spcAft>
                <a:defRPr/>
              </a:pPr>
              <a:endParaRPr lang="en-US" sz="1800"/>
            </a:p>
          </p:txBody>
        </p:sp>
        <p:grpSp>
          <p:nvGrpSpPr>
            <p:cNvPr id="37" name="Group 19"/>
            <p:cNvGrpSpPr>
              <a:grpSpLocks/>
            </p:cNvGrpSpPr>
            <p:nvPr/>
          </p:nvGrpSpPr>
          <p:grpSpPr bwMode="auto">
            <a:xfrm>
              <a:off x="179" y="994"/>
              <a:ext cx="1427" cy="752"/>
              <a:chOff x="836937" y="2819400"/>
              <a:chExt cx="2058663" cy="1054730"/>
            </a:xfrm>
          </p:grpSpPr>
          <p:sp>
            <p:nvSpPr>
              <p:cNvPr id="38" name="Rounded Rectangle 20"/>
              <p:cNvSpPr>
                <a:spLocks noChangeArrowheads="1"/>
              </p:cNvSpPr>
              <p:nvPr/>
            </p:nvSpPr>
            <p:spPr bwMode="auto">
              <a:xfrm>
                <a:off x="836937" y="2819400"/>
                <a:ext cx="2057075" cy="1026138"/>
              </a:xfrm>
              <a:prstGeom prst="roundRect">
                <a:avLst>
                  <a:gd name="adj" fmla="val 16667"/>
                </a:avLst>
              </a:prstGeom>
              <a:solidFill>
                <a:schemeClr val="tx2"/>
              </a:solidFill>
              <a:ln w="25400" algn="ctr">
                <a:solidFill>
                  <a:srgbClr val="0070C0"/>
                </a:solidFill>
                <a:round/>
                <a:headEnd/>
                <a:tailEnd/>
              </a:ln>
            </p:spPr>
            <p:txBody>
              <a:bodyPr lIns="101882" tIns="50941" rIns="101882" bIns="50941"/>
              <a:lstStyle>
                <a:lvl1pPr defTabSz="10191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27088" indent="-317500" defTabSz="101917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273175" indent="-254000" defTabSz="1019175">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782763" indent="-254000" defTabSz="1019175">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292350" indent="-254000" defTabSz="1019175">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749550" indent="-254000" defTabSz="1019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3206750" indent="-254000" defTabSz="1019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663950" indent="-254000" defTabSz="1019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4121150" indent="-254000" defTabSz="1019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sz="3100">
                    <a:solidFill>
                      <a:srgbClr val="FFFFFF"/>
                    </a:solidFill>
                    <a:latin typeface="Franklin Gothic Book" panose="020B0503020102020204" pitchFamily="34" charset="0"/>
                  </a:rPr>
                  <a:t>Synthetic</a:t>
                </a:r>
              </a:p>
              <a:p>
                <a:pPr algn="ctr" eaLnBrk="1" hangingPunct="1">
                  <a:spcBef>
                    <a:spcPct val="0"/>
                  </a:spcBef>
                  <a:buFontTx/>
                  <a:buNone/>
                </a:pPr>
                <a:endParaRPr lang="en-US" sz="2000">
                  <a:solidFill>
                    <a:srgbClr val="FFFFFF"/>
                  </a:solidFill>
                  <a:latin typeface="Franklin Gothic Book" panose="020B0503020102020204" pitchFamily="34" charset="0"/>
                </a:endParaRPr>
              </a:p>
            </p:txBody>
          </p:sp>
          <p:sp>
            <p:nvSpPr>
              <p:cNvPr id="39" name="Rounded Rectangle 21"/>
              <p:cNvSpPr>
                <a:spLocks noChangeArrowheads="1"/>
              </p:cNvSpPr>
              <p:nvPr/>
            </p:nvSpPr>
            <p:spPr bwMode="auto">
              <a:xfrm>
                <a:off x="838525" y="3434130"/>
                <a:ext cx="2057075" cy="440000"/>
              </a:xfrm>
              <a:prstGeom prst="roundRect">
                <a:avLst>
                  <a:gd name="adj" fmla="val 26153"/>
                </a:avLst>
              </a:prstGeom>
              <a:solidFill>
                <a:schemeClr val="bg1"/>
              </a:solidFill>
              <a:ln w="25400" algn="ctr">
                <a:solidFill>
                  <a:srgbClr val="0070C0"/>
                </a:solidFill>
                <a:round/>
                <a:headEnd/>
                <a:tailEnd/>
              </a:ln>
            </p:spPr>
            <p:txBody>
              <a:bodyPr lIns="101882" tIns="50941" rIns="101882" bIns="50941" anchor="ctr"/>
              <a:lstStyle>
                <a:lvl1pPr defTabSz="10191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27088" indent="-317500" defTabSz="101917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273175" indent="-254000" defTabSz="1019175">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782763" indent="-254000" defTabSz="1019175">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292350" indent="-254000" defTabSz="1019175">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749550" indent="-254000" defTabSz="1019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3206750" indent="-254000" defTabSz="1019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663950" indent="-254000" defTabSz="1019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4121150" indent="-254000" defTabSz="1019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sz="1800">
                    <a:solidFill>
                      <a:schemeClr val="tx2"/>
                    </a:solidFill>
                    <a:latin typeface="Franklin Gothic Book" panose="020B0503020102020204" pitchFamily="34" charset="0"/>
                  </a:rPr>
                  <a:t>Perfume/Industrial</a:t>
                </a:r>
              </a:p>
            </p:txBody>
          </p:sp>
        </p:grpSp>
      </p:grpSp>
      <p:grpSp>
        <p:nvGrpSpPr>
          <p:cNvPr id="40" name="Group 19"/>
          <p:cNvGrpSpPr>
            <a:grpSpLocks/>
          </p:cNvGrpSpPr>
          <p:nvPr/>
        </p:nvGrpSpPr>
        <p:grpSpPr bwMode="auto">
          <a:xfrm>
            <a:off x="246063" y="3751792"/>
            <a:ext cx="4318000" cy="2922588"/>
            <a:chOff x="155" y="1996"/>
            <a:chExt cx="2720" cy="1841"/>
          </a:xfrm>
        </p:grpSpPr>
        <p:grpSp>
          <p:nvGrpSpPr>
            <p:cNvPr id="41" name="Group 19"/>
            <p:cNvGrpSpPr/>
            <p:nvPr/>
          </p:nvGrpSpPr>
          <p:grpSpPr>
            <a:xfrm>
              <a:off x="166" y="3021"/>
              <a:ext cx="1426" cy="804"/>
              <a:chOff x="836937" y="4876800"/>
              <a:chExt cx="2057400" cy="1126037"/>
            </a:xfrm>
            <a:solidFill>
              <a:srgbClr val="FFC000"/>
            </a:solidFill>
          </p:grpSpPr>
          <p:sp>
            <p:nvSpPr>
              <p:cNvPr id="43" name="Rounded Rectangle 42"/>
              <p:cNvSpPr/>
              <p:nvPr/>
            </p:nvSpPr>
            <p:spPr>
              <a:xfrm>
                <a:off x="836937" y="4876800"/>
                <a:ext cx="2057400" cy="1025915"/>
              </a:xfrm>
              <a:prstGeom prst="roundRect">
                <a:avLst/>
              </a:prstGeom>
              <a:solidFill>
                <a:srgbClr val="92D050"/>
              </a:solidFill>
              <a:ln w="254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a:lstStyle/>
              <a:p>
                <a:pPr algn="ctr" defTabSz="914400" eaLnBrk="1" fontAlgn="auto" hangingPunct="1">
                  <a:spcBef>
                    <a:spcPts val="0"/>
                  </a:spcBef>
                  <a:spcAft>
                    <a:spcPts val="0"/>
                  </a:spcAft>
                  <a:defRPr/>
                </a:pPr>
                <a:r>
                  <a:rPr lang="en-US" sz="2800" dirty="0">
                    <a:latin typeface="Franklin Gothic Book"/>
                    <a:cs typeface="Franklin Gothic Book"/>
                  </a:rPr>
                  <a:t>Food </a:t>
                </a:r>
              </a:p>
              <a:p>
                <a:pPr algn="ctr" defTabSz="914400" eaLnBrk="1" fontAlgn="auto" hangingPunct="1">
                  <a:spcBef>
                    <a:spcPts val="0"/>
                  </a:spcBef>
                  <a:spcAft>
                    <a:spcPts val="0"/>
                  </a:spcAft>
                  <a:defRPr/>
                </a:pPr>
                <a:endParaRPr lang="en-US" sz="1800" dirty="0">
                  <a:latin typeface="Franklin Gothic Book"/>
                  <a:cs typeface="Franklin Gothic Book"/>
                </a:endParaRPr>
              </a:p>
            </p:txBody>
          </p:sp>
          <p:sp>
            <p:nvSpPr>
              <p:cNvPr id="44" name="Rounded Rectangle 43"/>
              <p:cNvSpPr/>
              <p:nvPr/>
            </p:nvSpPr>
            <p:spPr>
              <a:xfrm>
                <a:off x="836937" y="5562600"/>
                <a:ext cx="2057400" cy="440237"/>
              </a:xfrm>
              <a:prstGeom prst="roundRect">
                <a:avLst>
                  <a:gd name="adj" fmla="val 26155"/>
                </a:avLst>
              </a:prstGeom>
              <a:solidFill>
                <a:schemeClr val="bg1"/>
              </a:solidFill>
              <a:ln w="254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1" fontAlgn="auto" hangingPunct="1">
                  <a:spcBef>
                    <a:spcPts val="0"/>
                  </a:spcBef>
                  <a:spcAft>
                    <a:spcPts val="0"/>
                  </a:spcAft>
                  <a:defRPr/>
                </a:pPr>
                <a:r>
                  <a:rPr lang="en-US" sz="1600" dirty="0">
                    <a:solidFill>
                      <a:schemeClr val="accent3">
                        <a:lumMod val="75000"/>
                      </a:schemeClr>
                    </a:solidFill>
                    <a:latin typeface="Franklin Gothic Book"/>
                    <a:cs typeface="Franklin Gothic Book"/>
                  </a:rPr>
                  <a:t>GRAS Standard</a:t>
                </a:r>
              </a:p>
            </p:txBody>
          </p:sp>
        </p:grpSp>
        <p:sp>
          <p:nvSpPr>
            <p:cNvPr id="42" name="Oval 41"/>
            <p:cNvSpPr/>
            <p:nvPr/>
          </p:nvSpPr>
          <p:spPr>
            <a:xfrm>
              <a:off x="2179" y="2010"/>
              <a:ext cx="687" cy="816"/>
            </a:xfrm>
            <a:prstGeom prst="ellipse">
              <a:avLst/>
            </a:prstGeom>
            <a:solidFill>
              <a:srgbClr val="92D050"/>
            </a:solidFill>
            <a:ln>
              <a:noFill/>
            </a:ln>
            <a:effectLst/>
            <a:scene3d>
              <a:camera prst="orthographicFront">
                <a:rot lat="0" lon="0" rev="0"/>
              </a:camera>
              <a:lightRig rig="contrasting" dir="t">
                <a:rot lat="0" lon="0" rev="1500000"/>
              </a:lightRig>
            </a:scene3d>
            <a:sp3d prstMaterial="metal">
              <a:bevelT w="88900" h="88900" prst="softRound"/>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isometricLeftDown"/>
                <a:lightRig rig="threePt" dir="t"/>
              </a:scene3d>
            </a:bodyPr>
            <a:lstStyle/>
            <a:p>
              <a:pPr algn="ctr" defTabSz="914400" eaLnBrk="1" fontAlgn="auto" hangingPunct="1">
                <a:spcBef>
                  <a:spcPts val="0"/>
                </a:spcBef>
                <a:spcAft>
                  <a:spcPts val="0"/>
                </a:spcAft>
                <a:defRPr/>
              </a:pPr>
              <a:endParaRPr lang="en-US" sz="1800"/>
            </a:p>
          </p:txBody>
        </p:sp>
      </p:grpSp>
      <p:grpSp>
        <p:nvGrpSpPr>
          <p:cNvPr id="45" name="Group 20"/>
          <p:cNvGrpSpPr>
            <a:grpSpLocks/>
          </p:cNvGrpSpPr>
          <p:nvPr/>
        </p:nvGrpSpPr>
        <p:grpSpPr bwMode="auto">
          <a:xfrm>
            <a:off x="3778250" y="2091267"/>
            <a:ext cx="5080000" cy="2560638"/>
            <a:chOff x="2380" y="950"/>
            <a:chExt cx="3200" cy="1613"/>
          </a:xfrm>
        </p:grpSpPr>
        <p:grpSp>
          <p:nvGrpSpPr>
            <p:cNvPr id="46" name="Group 19"/>
            <p:cNvGrpSpPr/>
            <p:nvPr/>
          </p:nvGrpSpPr>
          <p:grpSpPr>
            <a:xfrm>
              <a:off x="4141" y="964"/>
              <a:ext cx="1426" cy="750"/>
              <a:chOff x="228600" y="3200400"/>
              <a:chExt cx="2057400" cy="1049837"/>
            </a:xfrm>
            <a:solidFill>
              <a:srgbClr val="7030A0"/>
            </a:solidFill>
          </p:grpSpPr>
          <p:sp>
            <p:nvSpPr>
              <p:cNvPr id="48" name="Rounded Rectangle 47"/>
              <p:cNvSpPr/>
              <p:nvPr/>
            </p:nvSpPr>
            <p:spPr>
              <a:xfrm>
                <a:off x="228600" y="3200400"/>
                <a:ext cx="2057400" cy="1025915"/>
              </a:xfrm>
              <a:prstGeom prst="roundRect">
                <a:avLst/>
              </a:prstGeom>
              <a:grpFill/>
              <a:ln w="25400">
                <a:solidFill>
                  <a:srgbClr val="7030A0"/>
                </a:solidFill>
              </a:ln>
              <a:effectLst/>
            </p:spPr>
            <p:style>
              <a:lnRef idx="1">
                <a:schemeClr val="accent1"/>
              </a:lnRef>
              <a:fillRef idx="3">
                <a:schemeClr val="accent1"/>
              </a:fillRef>
              <a:effectRef idx="2">
                <a:schemeClr val="accent1"/>
              </a:effectRef>
              <a:fontRef idx="minor">
                <a:schemeClr val="lt1"/>
              </a:fontRef>
            </p:style>
            <p:txBody>
              <a:bodyPr/>
              <a:lstStyle/>
              <a:p>
                <a:pPr algn="ctr" defTabSz="914400" eaLnBrk="1" fontAlgn="auto" hangingPunct="1">
                  <a:spcBef>
                    <a:spcPts val="0"/>
                  </a:spcBef>
                  <a:spcAft>
                    <a:spcPts val="0"/>
                  </a:spcAft>
                  <a:defRPr/>
                </a:pPr>
                <a:r>
                  <a:rPr lang="en-US" sz="2400" dirty="0">
                    <a:latin typeface="Franklin Gothic Book"/>
                    <a:cs typeface="Franklin Gothic Book"/>
                  </a:rPr>
                  <a:t>Therapeutic</a:t>
                </a:r>
                <a:endParaRPr lang="en-US" sz="2800" dirty="0">
                  <a:latin typeface="Franklin Gothic Book"/>
                  <a:cs typeface="Franklin Gothic Book"/>
                </a:endParaRPr>
              </a:p>
              <a:p>
                <a:pPr algn="ctr" defTabSz="914400" eaLnBrk="1" fontAlgn="auto" hangingPunct="1">
                  <a:spcBef>
                    <a:spcPts val="0"/>
                  </a:spcBef>
                  <a:spcAft>
                    <a:spcPts val="0"/>
                  </a:spcAft>
                  <a:defRPr/>
                </a:pPr>
                <a:endParaRPr lang="en-US" sz="1800" dirty="0">
                  <a:latin typeface="Franklin Gothic Book"/>
                  <a:cs typeface="Franklin Gothic Book"/>
                </a:endParaRPr>
              </a:p>
            </p:txBody>
          </p:sp>
          <p:sp>
            <p:nvSpPr>
              <p:cNvPr id="49" name="Rounded Rectangle 48"/>
              <p:cNvSpPr/>
              <p:nvPr/>
            </p:nvSpPr>
            <p:spPr>
              <a:xfrm>
                <a:off x="228600" y="3810000"/>
                <a:ext cx="2057400" cy="440237"/>
              </a:xfrm>
              <a:prstGeom prst="roundRect">
                <a:avLst>
                  <a:gd name="adj" fmla="val 26155"/>
                </a:avLst>
              </a:prstGeom>
              <a:solidFill>
                <a:schemeClr val="bg1"/>
              </a:solidFill>
              <a:ln w="25400">
                <a:solidFill>
                  <a:srgbClr val="7030A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1" fontAlgn="auto" hangingPunct="1">
                  <a:spcBef>
                    <a:spcPts val="0"/>
                  </a:spcBef>
                  <a:spcAft>
                    <a:spcPts val="0"/>
                  </a:spcAft>
                  <a:defRPr/>
                </a:pPr>
                <a:r>
                  <a:rPr lang="en-US" sz="1600" dirty="0">
                    <a:solidFill>
                      <a:srgbClr val="7030A0"/>
                    </a:solidFill>
                    <a:latin typeface="Franklin Gothic Book"/>
                    <a:cs typeface="Franklin Gothic Book"/>
                  </a:rPr>
                  <a:t>Health Benefit</a:t>
                </a:r>
              </a:p>
            </p:txBody>
          </p:sp>
        </p:grpSp>
        <p:sp>
          <p:nvSpPr>
            <p:cNvPr id="47" name="Oval 46"/>
            <p:cNvSpPr/>
            <p:nvPr/>
          </p:nvSpPr>
          <p:spPr>
            <a:xfrm>
              <a:off x="2391" y="2282"/>
              <a:ext cx="263" cy="272"/>
            </a:xfrm>
            <a:prstGeom prst="ellipse">
              <a:avLst/>
            </a:prstGeom>
            <a:solidFill>
              <a:srgbClr val="7030A0"/>
            </a:solidFill>
            <a:ln>
              <a:noFill/>
            </a:ln>
            <a:effectLst/>
            <a:scene3d>
              <a:camera prst="orthographicFront">
                <a:rot lat="0" lon="0" rev="0"/>
              </a:camera>
              <a:lightRig rig="contrasting" dir="t">
                <a:rot lat="0" lon="0" rev="1500000"/>
              </a:lightRig>
            </a:scene3d>
            <a:sp3d prstMaterial="metal">
              <a:bevelT w="88900" h="88900" prst="softRound"/>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isometricLeftDown"/>
                <a:lightRig rig="threePt" dir="t"/>
              </a:scene3d>
            </a:bodyPr>
            <a:lstStyle/>
            <a:p>
              <a:pPr algn="ctr" defTabSz="914400" eaLnBrk="1" fontAlgn="auto" hangingPunct="1">
                <a:spcBef>
                  <a:spcPts val="0"/>
                </a:spcBef>
                <a:spcAft>
                  <a:spcPts val="0"/>
                </a:spcAft>
                <a:defRPr/>
              </a:pPr>
              <a:endParaRPr lang="en-US" sz="1800"/>
            </a:p>
          </p:txBody>
        </p:sp>
      </p:grpSp>
      <p:grpSp>
        <p:nvGrpSpPr>
          <p:cNvPr id="50" name="Group 21"/>
          <p:cNvGrpSpPr>
            <a:grpSpLocks/>
          </p:cNvGrpSpPr>
          <p:nvPr/>
        </p:nvGrpSpPr>
        <p:grpSpPr bwMode="auto">
          <a:xfrm>
            <a:off x="3944938" y="4355042"/>
            <a:ext cx="4795837" cy="2187575"/>
            <a:chOff x="2485" y="2376"/>
            <a:chExt cx="3021" cy="1378"/>
          </a:xfrm>
        </p:grpSpPr>
        <p:sp>
          <p:nvSpPr>
            <p:cNvPr id="51" name="Oval 50"/>
            <p:cNvSpPr/>
            <p:nvPr/>
          </p:nvSpPr>
          <p:spPr>
            <a:xfrm>
              <a:off x="2496" y="2391"/>
              <a:ext cx="53" cy="54"/>
            </a:xfrm>
            <a:prstGeom prst="ellipse">
              <a:avLst/>
            </a:prstGeom>
            <a:solidFill>
              <a:srgbClr val="FFC000"/>
            </a:solidFill>
            <a:ln>
              <a:noFill/>
            </a:ln>
            <a:effectLst/>
            <a:scene3d>
              <a:camera prst="orthographicFront">
                <a:rot lat="0" lon="0" rev="0"/>
              </a:camera>
              <a:lightRig rig="contrasting" dir="t">
                <a:rot lat="0" lon="0" rev="1500000"/>
              </a:lightRig>
            </a:scene3d>
            <a:sp3d prstMaterial="metal">
              <a:bevelT w="88900" h="88900" prst="softRound"/>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isometricLeftDown"/>
                <a:lightRig rig="threePt" dir="t"/>
              </a:scene3d>
            </a:bodyPr>
            <a:lstStyle/>
            <a:p>
              <a:pPr algn="ctr" defTabSz="914400" eaLnBrk="1" fontAlgn="auto" hangingPunct="1">
                <a:spcBef>
                  <a:spcPts val="0"/>
                </a:spcBef>
                <a:spcAft>
                  <a:spcPts val="0"/>
                </a:spcAft>
                <a:defRPr/>
              </a:pPr>
              <a:endParaRPr lang="en-US" sz="1800" dirty="0">
                <a:solidFill>
                  <a:schemeClr val="tx1"/>
                </a:solidFill>
              </a:endParaRPr>
            </a:p>
          </p:txBody>
        </p:sp>
        <p:pic>
          <p:nvPicPr>
            <p:cNvPr id="52" name="Picture 1" descr="C:\Users\Dr.Hill\AppData\Local\Microsoft\Windows\Temporary Internet Files\Content.IE5\PV5F2UUB\CPTG logo color.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 y="3022"/>
              <a:ext cx="1330"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6063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101</a:t>
            </a:r>
            <a:endParaRPr lang="fr-CA" dirty="0">
              <a:solidFill>
                <a:schemeClr val="bg1"/>
              </a:solidFill>
            </a:endParaRPr>
          </a:p>
        </p:txBody>
      </p:sp>
      <p:sp>
        <p:nvSpPr>
          <p:cNvPr id="14" name="TextBox 13"/>
          <p:cNvSpPr txBox="1"/>
          <p:nvPr/>
        </p:nvSpPr>
        <p:spPr>
          <a:xfrm>
            <a:off x="2827288" y="938768"/>
            <a:ext cx="3277179" cy="369332"/>
          </a:xfrm>
          <a:prstGeom prst="rect">
            <a:avLst/>
          </a:prstGeom>
          <a:noFill/>
        </p:spPr>
        <p:txBody>
          <a:bodyPr wrap="none" rtlCol="0">
            <a:spAutoFit/>
          </a:bodyPr>
          <a:lstStyle/>
          <a:p>
            <a:r>
              <a:rPr lang="en-US" dirty="0" smtClean="0">
                <a:solidFill>
                  <a:schemeClr val="bg1"/>
                </a:solidFill>
              </a:rPr>
              <a:t>Certified Pure Therapeutic Grade</a:t>
            </a:r>
            <a:endParaRPr lang="en-US" dirty="0">
              <a:solidFill>
                <a:schemeClr val="bg1"/>
              </a:solidFill>
            </a:endParaRPr>
          </a:p>
        </p:txBody>
      </p:sp>
      <p:pic>
        <p:nvPicPr>
          <p:cNvPr id="27" name="Picture 8" descr="oil-tes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908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5" descr="CPTGbl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5825" y="5003800"/>
            <a:ext cx="2833688"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2514600"/>
            <a:ext cx="5366640" cy="2677656"/>
          </a:xfrm>
          <a:prstGeom prst="rect">
            <a:avLst/>
          </a:prstGeom>
        </p:spPr>
        <p:txBody>
          <a:bodyPr wrap="square">
            <a:spAutoFit/>
          </a:bodyPr>
          <a:lstStyle/>
          <a:p>
            <a:pPr marL="342900" indent="-342900">
              <a:buFont typeface="Wingdings" panose="05000000000000000000" pitchFamily="2" charset="2"/>
              <a:buChar char="ü"/>
            </a:pPr>
            <a:r>
              <a:rPr lang="en-US" sz="2400" dirty="0" smtClean="0"/>
              <a:t>Grown in the best soil possible!</a:t>
            </a:r>
            <a:endParaRPr lang="en-US" sz="2400" dirty="0"/>
          </a:p>
          <a:p>
            <a:pPr marL="342900" indent="-342900">
              <a:buFont typeface="Wingdings" panose="05000000000000000000" pitchFamily="2" charset="2"/>
              <a:buChar char="ü"/>
            </a:pPr>
            <a:r>
              <a:rPr lang="en-US" sz="2400" dirty="0" smtClean="0"/>
              <a:t>No chemicals or pesticides!</a:t>
            </a:r>
            <a:endParaRPr lang="en-US" sz="2400" dirty="0"/>
          </a:p>
          <a:p>
            <a:pPr marL="342900" indent="-342900">
              <a:buFont typeface="Wingdings" panose="05000000000000000000" pitchFamily="2" charset="2"/>
              <a:buChar char="ü"/>
            </a:pPr>
            <a:r>
              <a:rPr lang="en-US" sz="2400" dirty="0" smtClean="0"/>
              <a:t>Harvested at the most potent time!</a:t>
            </a:r>
            <a:endParaRPr lang="en-US" sz="2400" dirty="0"/>
          </a:p>
          <a:p>
            <a:pPr marL="342900" indent="-342900">
              <a:buFont typeface="Wingdings" panose="05000000000000000000" pitchFamily="2" charset="2"/>
              <a:buChar char="ü"/>
            </a:pPr>
            <a:r>
              <a:rPr lang="en-US" sz="2400" dirty="0"/>
              <a:t>Distilled with the right temperature and pressure (no chemicals</a:t>
            </a:r>
            <a:r>
              <a:rPr lang="en-US" sz="2400" dirty="0" smtClean="0"/>
              <a:t>)!</a:t>
            </a:r>
            <a:endParaRPr lang="en-US" sz="2400" dirty="0"/>
          </a:p>
          <a:p>
            <a:pPr marL="342900" indent="-342900">
              <a:buFont typeface="Wingdings" panose="05000000000000000000" pitchFamily="2" charset="2"/>
              <a:buChar char="ü"/>
            </a:pPr>
            <a:r>
              <a:rPr lang="en-US" sz="2400" dirty="0"/>
              <a:t>Thoroughly tested </a:t>
            </a:r>
            <a:r>
              <a:rPr lang="en-US" sz="2400" dirty="0" smtClean="0"/>
              <a:t>(7 different tests)?</a:t>
            </a:r>
            <a:endParaRPr lang="en-US" sz="2400" dirty="0"/>
          </a:p>
          <a:p>
            <a:pPr marL="342900" indent="-342900">
              <a:buFont typeface="Wingdings" panose="05000000000000000000" pitchFamily="2" charset="2"/>
              <a:buChar char="ü"/>
            </a:pPr>
            <a:r>
              <a:rPr lang="en-US" sz="2400" dirty="0" smtClean="0"/>
              <a:t>Absolutely pure!</a:t>
            </a:r>
            <a:endParaRPr lang="en-US" sz="2400" dirty="0"/>
          </a:p>
        </p:txBody>
      </p:sp>
      <p:sp>
        <p:nvSpPr>
          <p:cNvPr id="4" name="TextBox 3"/>
          <p:cNvSpPr txBox="1"/>
          <p:nvPr/>
        </p:nvSpPr>
        <p:spPr>
          <a:xfrm>
            <a:off x="1088144" y="5816600"/>
            <a:ext cx="1103187" cy="523220"/>
          </a:xfrm>
          <a:prstGeom prst="rect">
            <a:avLst/>
          </a:prstGeom>
          <a:noFill/>
        </p:spPr>
        <p:txBody>
          <a:bodyPr wrap="none" rtlCol="0">
            <a:spAutoFit/>
          </a:bodyPr>
          <a:lstStyle/>
          <a:p>
            <a:r>
              <a:rPr lang="en-US" sz="2800" b="1" dirty="0" smtClean="0">
                <a:solidFill>
                  <a:srgbClr val="FFC000"/>
                </a:solidFill>
              </a:rPr>
              <a:t>PURE!</a:t>
            </a:r>
            <a:endParaRPr lang="en-US" sz="2800" b="1" dirty="0">
              <a:solidFill>
                <a:srgbClr val="FFC000"/>
              </a:solidFill>
            </a:endParaRPr>
          </a:p>
        </p:txBody>
      </p:sp>
      <p:sp>
        <p:nvSpPr>
          <p:cNvPr id="32" name="TextBox 31"/>
          <p:cNvSpPr txBox="1"/>
          <p:nvPr/>
        </p:nvSpPr>
        <p:spPr>
          <a:xfrm>
            <a:off x="3860947" y="5816600"/>
            <a:ext cx="1024319" cy="523220"/>
          </a:xfrm>
          <a:prstGeom prst="rect">
            <a:avLst/>
          </a:prstGeom>
          <a:noFill/>
        </p:spPr>
        <p:txBody>
          <a:bodyPr wrap="none" rtlCol="0">
            <a:spAutoFit/>
          </a:bodyPr>
          <a:lstStyle/>
          <a:p>
            <a:r>
              <a:rPr lang="en-US" sz="2800" b="1" dirty="0" smtClean="0">
                <a:solidFill>
                  <a:srgbClr val="FFC000"/>
                </a:solidFill>
              </a:rPr>
              <a:t>SAFE!</a:t>
            </a:r>
            <a:endParaRPr lang="en-US" sz="2800" b="1" dirty="0">
              <a:solidFill>
                <a:srgbClr val="FFC000"/>
              </a:solidFill>
            </a:endParaRPr>
          </a:p>
        </p:txBody>
      </p:sp>
      <p:sp>
        <p:nvSpPr>
          <p:cNvPr id="33" name="TextBox 32"/>
          <p:cNvSpPr txBox="1"/>
          <p:nvPr/>
        </p:nvSpPr>
        <p:spPr>
          <a:xfrm>
            <a:off x="2276055" y="5816600"/>
            <a:ext cx="1491242" cy="523220"/>
          </a:xfrm>
          <a:prstGeom prst="rect">
            <a:avLst/>
          </a:prstGeom>
          <a:noFill/>
        </p:spPr>
        <p:txBody>
          <a:bodyPr wrap="none" rtlCol="0">
            <a:spAutoFit/>
          </a:bodyPr>
          <a:lstStyle/>
          <a:p>
            <a:r>
              <a:rPr lang="en-US" sz="2800" b="1" dirty="0" smtClean="0">
                <a:solidFill>
                  <a:srgbClr val="FFC000"/>
                </a:solidFill>
              </a:rPr>
              <a:t>POTENT!</a:t>
            </a:r>
            <a:endParaRPr lang="en-US" sz="2800" b="1" dirty="0">
              <a:solidFill>
                <a:srgbClr val="FFC000"/>
              </a:solidFill>
            </a:endParaRPr>
          </a:p>
        </p:txBody>
      </p:sp>
    </p:spTree>
    <p:extLst>
      <p:ext uri="{BB962C8B-B14F-4D97-AF65-F5344CB8AC3E}">
        <p14:creationId xmlns:p14="http://schemas.microsoft.com/office/powerpoint/2010/main" val="328804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101</a:t>
            </a:r>
            <a:endParaRPr lang="fr-CA" dirty="0">
              <a:solidFill>
                <a:schemeClr val="bg1"/>
              </a:solidFill>
            </a:endParaRPr>
          </a:p>
        </p:txBody>
      </p:sp>
      <p:sp>
        <p:nvSpPr>
          <p:cNvPr id="14" name="TextBox 13"/>
          <p:cNvSpPr txBox="1"/>
          <p:nvPr/>
        </p:nvSpPr>
        <p:spPr>
          <a:xfrm>
            <a:off x="1672647" y="922775"/>
            <a:ext cx="5798703" cy="369332"/>
          </a:xfrm>
          <a:prstGeom prst="rect">
            <a:avLst/>
          </a:prstGeom>
          <a:noFill/>
        </p:spPr>
        <p:txBody>
          <a:bodyPr wrap="none" rtlCol="0">
            <a:spAutoFit/>
          </a:bodyPr>
          <a:lstStyle/>
          <a:p>
            <a:r>
              <a:rPr lang="en-US" dirty="0" smtClean="0">
                <a:solidFill>
                  <a:schemeClr val="bg1"/>
                </a:solidFill>
              </a:rPr>
              <a:t>Different ways to use essential oils and the benefits of each</a:t>
            </a:r>
            <a:endParaRPr lang="en-US" dirty="0">
              <a:solidFill>
                <a:schemeClr val="bg1"/>
              </a:solidFill>
            </a:endParaRPr>
          </a:p>
        </p:txBody>
      </p:sp>
      <p:pic>
        <p:nvPicPr>
          <p:cNvPr id="17" name="Picture 10" descr="diffus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726" y="4902200"/>
            <a:ext cx="1306513"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p:cNvSpPr>
          <p:nvPr/>
        </p:nvSpPr>
        <p:spPr bwMode="auto">
          <a:xfrm>
            <a:off x="177800" y="1828800"/>
            <a:ext cx="27178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b="1" dirty="0">
                <a:solidFill>
                  <a:srgbClr val="FFC000"/>
                </a:solidFill>
              </a:rPr>
              <a:t>Aromatic</a:t>
            </a:r>
          </a:p>
          <a:p>
            <a:pPr lvl="1"/>
            <a:r>
              <a:rPr lang="en-US" sz="2000" dirty="0" smtClean="0"/>
              <a:t>Affect </a:t>
            </a:r>
            <a:r>
              <a:rPr lang="en-US" sz="2000" dirty="0"/>
              <a:t>Mood - including </a:t>
            </a:r>
            <a:r>
              <a:rPr lang="en-US" sz="2000" dirty="0" smtClean="0"/>
              <a:t>depression</a:t>
            </a:r>
          </a:p>
          <a:p>
            <a:pPr lvl="1"/>
            <a:r>
              <a:rPr lang="en-US" sz="2000" dirty="0" smtClean="0"/>
              <a:t>Kill Germs In The Air</a:t>
            </a:r>
          </a:p>
          <a:p>
            <a:pPr lvl="1"/>
            <a:r>
              <a:rPr lang="en-US" sz="2000" dirty="0" smtClean="0"/>
              <a:t>Open </a:t>
            </a:r>
            <a:r>
              <a:rPr lang="en-US" sz="2000" dirty="0"/>
              <a:t>Airways</a:t>
            </a:r>
          </a:p>
        </p:txBody>
      </p:sp>
      <p:sp>
        <p:nvSpPr>
          <p:cNvPr id="19" name="Rectangle 11"/>
          <p:cNvSpPr>
            <a:spLocks/>
          </p:cNvSpPr>
          <p:nvPr/>
        </p:nvSpPr>
        <p:spPr bwMode="auto">
          <a:xfrm>
            <a:off x="2951163" y="1862138"/>
            <a:ext cx="2916237"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b="1" dirty="0">
                <a:solidFill>
                  <a:srgbClr val="FFC000"/>
                </a:solidFill>
              </a:rPr>
              <a:t>Topical</a:t>
            </a:r>
          </a:p>
          <a:p>
            <a:pPr lvl="1"/>
            <a:r>
              <a:rPr lang="en-US" sz="2000" dirty="0"/>
              <a:t>Systemic, localized </a:t>
            </a:r>
            <a:r>
              <a:rPr lang="en-US" sz="2000" dirty="0" smtClean="0"/>
              <a:t>effects</a:t>
            </a:r>
            <a:endParaRPr lang="en-US" sz="2000" dirty="0"/>
          </a:p>
          <a:p>
            <a:pPr lvl="1"/>
            <a:r>
              <a:rPr lang="en-US" sz="2000" dirty="0" smtClean="0"/>
              <a:t>Massage</a:t>
            </a:r>
            <a:endParaRPr lang="en-US" sz="2000" dirty="0"/>
          </a:p>
          <a:p>
            <a:pPr lvl="1"/>
            <a:r>
              <a:rPr lang="en-US" sz="2000" dirty="0"/>
              <a:t>Immediate </a:t>
            </a:r>
            <a:r>
              <a:rPr lang="en-US" sz="2000" dirty="0" smtClean="0"/>
              <a:t>Comfort</a:t>
            </a:r>
            <a:endParaRPr lang="en-US" sz="2000" dirty="0"/>
          </a:p>
          <a:p>
            <a:pPr lvl="1"/>
            <a:r>
              <a:rPr lang="en-US" sz="2000" dirty="0"/>
              <a:t>Immune Support</a:t>
            </a:r>
          </a:p>
        </p:txBody>
      </p:sp>
      <p:pic>
        <p:nvPicPr>
          <p:cNvPr id="20" name="Picture 13" descr="bigstock-Detail-baby-having-foot-massag-302721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1200" y="5033168"/>
            <a:ext cx="2316162"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2"/>
          <p:cNvSpPr>
            <a:spLocks/>
          </p:cNvSpPr>
          <p:nvPr/>
        </p:nvSpPr>
        <p:spPr bwMode="auto">
          <a:xfrm>
            <a:off x="5743575" y="1862138"/>
            <a:ext cx="3400425"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b="1" dirty="0">
                <a:solidFill>
                  <a:srgbClr val="FFC000"/>
                </a:solidFill>
              </a:rPr>
              <a:t>Internal</a:t>
            </a:r>
            <a:endParaRPr lang="en-US" dirty="0">
              <a:solidFill>
                <a:srgbClr val="FFC000"/>
              </a:solidFill>
            </a:endParaRPr>
          </a:p>
          <a:p>
            <a:pPr lvl="1"/>
            <a:r>
              <a:rPr lang="en-US" sz="2000" dirty="0" smtClean="0"/>
              <a:t>Take </a:t>
            </a:r>
            <a:r>
              <a:rPr lang="en-US" sz="2000" dirty="0"/>
              <a:t>under the tongue, in a gel capsule, or in water </a:t>
            </a:r>
          </a:p>
          <a:p>
            <a:pPr lvl="1"/>
            <a:r>
              <a:rPr lang="en-US" sz="2000" dirty="0" smtClean="0"/>
              <a:t>Relieves </a:t>
            </a:r>
            <a:r>
              <a:rPr lang="en-US" sz="2000" dirty="0"/>
              <a:t>issues in the digestive system, mouth, throat, and liver</a:t>
            </a:r>
          </a:p>
        </p:txBody>
      </p:sp>
      <p:pic>
        <p:nvPicPr>
          <p:cNvPr id="22" name="Picture 14" descr="pi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3974" y="5025231"/>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308100" y="4433565"/>
            <a:ext cx="457200" cy="457200"/>
          </a:xfrm>
          <a:prstGeom prst="ellipse">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n w="0"/>
                <a:solidFill>
                  <a:schemeClr val="bg1"/>
                </a:solidFill>
                <a:effectLst>
                  <a:outerShdw blurRad="38100" dist="19050" dir="2700000" algn="tl" rotWithShape="0">
                    <a:schemeClr val="dk1">
                      <a:alpha val="40000"/>
                    </a:schemeClr>
                  </a:outerShdw>
                </a:effectLst>
              </a:rPr>
              <a:t>A</a:t>
            </a:r>
            <a:endParaRPr lang="en-US" sz="3200" dirty="0">
              <a:ln w="0"/>
              <a:solidFill>
                <a:schemeClr val="bg1"/>
              </a:solidFill>
              <a:effectLst>
                <a:outerShdw blurRad="38100" dist="19050" dir="2700000" algn="tl" rotWithShape="0">
                  <a:schemeClr val="dk1">
                    <a:alpha val="40000"/>
                  </a:schemeClr>
                </a:outerShdw>
              </a:effectLst>
            </a:endParaRPr>
          </a:p>
        </p:txBody>
      </p:sp>
      <p:sp>
        <p:nvSpPr>
          <p:cNvPr id="24" name="Oval 23"/>
          <p:cNvSpPr/>
          <p:nvPr/>
        </p:nvSpPr>
        <p:spPr>
          <a:xfrm>
            <a:off x="4187826" y="4459288"/>
            <a:ext cx="457200" cy="457200"/>
          </a:xfrm>
          <a:prstGeom prst="ellipse">
            <a:avLst/>
          </a:prstGeom>
          <a:solidFill>
            <a:schemeClr val="accent6"/>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n w="0"/>
                <a:solidFill>
                  <a:schemeClr val="bg1"/>
                </a:solidFill>
                <a:effectLst>
                  <a:outerShdw blurRad="38100" dist="19050" dir="2700000" algn="tl" rotWithShape="0">
                    <a:schemeClr val="dk1">
                      <a:alpha val="40000"/>
                    </a:schemeClr>
                  </a:outerShdw>
                </a:effectLst>
              </a:rPr>
              <a:t>T</a:t>
            </a:r>
            <a:endParaRPr lang="en-US" sz="3200" dirty="0">
              <a:ln w="0"/>
              <a:solidFill>
                <a:schemeClr val="bg1"/>
              </a:solidFill>
              <a:effectLst>
                <a:outerShdw blurRad="38100" dist="19050" dir="2700000" algn="tl" rotWithShape="0">
                  <a:schemeClr val="dk1">
                    <a:alpha val="40000"/>
                  </a:schemeClr>
                </a:outerShdw>
              </a:effectLst>
            </a:endParaRPr>
          </a:p>
        </p:txBody>
      </p:sp>
      <p:sp>
        <p:nvSpPr>
          <p:cNvPr id="25" name="Oval 24"/>
          <p:cNvSpPr/>
          <p:nvPr/>
        </p:nvSpPr>
        <p:spPr>
          <a:xfrm>
            <a:off x="7264401" y="4459288"/>
            <a:ext cx="457200" cy="457200"/>
          </a:xfrm>
          <a:prstGeom prst="ellipse">
            <a:avLst/>
          </a:prstGeom>
          <a:solidFill>
            <a:schemeClr val="accent3">
              <a:lumMod val="7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n w="0"/>
                <a:solidFill>
                  <a:schemeClr val="bg1"/>
                </a:solidFill>
                <a:effectLst>
                  <a:outerShdw blurRad="38100" dist="19050" dir="2700000" algn="tl" rotWithShape="0">
                    <a:schemeClr val="dk1">
                      <a:alpha val="40000"/>
                    </a:schemeClr>
                  </a:outerShdw>
                </a:effectLst>
              </a:rPr>
              <a:t>I</a:t>
            </a:r>
            <a:endParaRPr lang="en-US" sz="320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860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5"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101</a:t>
            </a:r>
            <a:endParaRPr lang="fr-CA" dirty="0">
              <a:solidFill>
                <a:schemeClr val="bg1"/>
              </a:solidFill>
            </a:endParaRPr>
          </a:p>
        </p:txBody>
      </p:sp>
      <p:sp>
        <p:nvSpPr>
          <p:cNvPr id="14" name="TextBox 13"/>
          <p:cNvSpPr txBox="1"/>
          <p:nvPr/>
        </p:nvSpPr>
        <p:spPr>
          <a:xfrm>
            <a:off x="3600035" y="910709"/>
            <a:ext cx="1943930" cy="369332"/>
          </a:xfrm>
          <a:prstGeom prst="rect">
            <a:avLst/>
          </a:prstGeom>
          <a:noFill/>
        </p:spPr>
        <p:txBody>
          <a:bodyPr wrap="none" rtlCol="0">
            <a:spAutoFit/>
          </a:bodyPr>
          <a:lstStyle/>
          <a:p>
            <a:r>
              <a:rPr lang="en-US" dirty="0" smtClean="0">
                <a:solidFill>
                  <a:schemeClr val="bg1"/>
                </a:solidFill>
              </a:rPr>
              <a:t>Essential Oil Safety</a:t>
            </a:r>
            <a:endParaRPr lang="en-US" dirty="0">
              <a:solidFill>
                <a:schemeClr val="bg1"/>
              </a:solidFill>
            </a:endParaRPr>
          </a:p>
        </p:txBody>
      </p:sp>
      <p:sp>
        <p:nvSpPr>
          <p:cNvPr id="11" name="Rectangle 7"/>
          <p:cNvSpPr txBox="1">
            <a:spLocks/>
          </p:cNvSpPr>
          <p:nvPr/>
        </p:nvSpPr>
        <p:spPr>
          <a:xfrm>
            <a:off x="344072" y="1968372"/>
            <a:ext cx="6511925" cy="2262384"/>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Very potent</a:t>
            </a:r>
          </a:p>
          <a:p>
            <a:r>
              <a:rPr lang="en-US" sz="2800" dirty="0" smtClean="0"/>
              <a:t>Keep out of eyes, ears, and nose</a:t>
            </a:r>
          </a:p>
          <a:p>
            <a:r>
              <a:rPr lang="en-US" sz="2800" dirty="0" smtClean="0"/>
              <a:t>Dilute with carrier oil, not water</a:t>
            </a:r>
          </a:p>
          <a:p>
            <a:r>
              <a:rPr lang="en-US" sz="2800" dirty="0" smtClean="0"/>
              <a:t>Follow all label directions</a:t>
            </a:r>
          </a:p>
        </p:txBody>
      </p:sp>
      <p:sp>
        <p:nvSpPr>
          <p:cNvPr id="13" name="Text Box 10"/>
          <p:cNvSpPr txBox="1">
            <a:spLocks noChangeArrowheads="1"/>
          </p:cNvSpPr>
          <p:nvPr/>
        </p:nvSpPr>
        <p:spPr bwMode="auto">
          <a:xfrm>
            <a:off x="6472238" y="5400675"/>
            <a:ext cx="2144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400" eaLnBrk="1" hangingPunct="1">
              <a:spcBef>
                <a:spcPct val="0"/>
              </a:spcBef>
              <a:buFontTx/>
              <a:buNone/>
            </a:pPr>
            <a:r>
              <a:rPr lang="en-US" sz="1400" dirty="0"/>
              <a:t>Fractionated Coconut Oil</a:t>
            </a:r>
          </a:p>
        </p:txBody>
      </p:sp>
      <p:pic>
        <p:nvPicPr>
          <p:cNvPr id="15" name="Picture 9" descr="fractionated-coconut-o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667000"/>
            <a:ext cx="1677987"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308100" y="4403328"/>
            <a:ext cx="4005996" cy="523220"/>
            <a:chOff x="1308100" y="4403328"/>
            <a:chExt cx="4005996" cy="523220"/>
          </a:xfrm>
        </p:grpSpPr>
        <p:sp>
          <p:nvSpPr>
            <p:cNvPr id="16" name="Oval 15"/>
            <p:cNvSpPr/>
            <p:nvPr/>
          </p:nvSpPr>
          <p:spPr>
            <a:xfrm>
              <a:off x="1308100" y="4433565"/>
              <a:ext cx="457200" cy="457200"/>
            </a:xfrm>
            <a:prstGeom prst="ellipse">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n w="0"/>
                  <a:solidFill>
                    <a:schemeClr val="bg1"/>
                  </a:solidFill>
                  <a:effectLst>
                    <a:outerShdw blurRad="38100" dist="19050" dir="2700000" algn="tl" rotWithShape="0">
                      <a:schemeClr val="dk1">
                        <a:alpha val="40000"/>
                      </a:schemeClr>
                    </a:outerShdw>
                  </a:effectLst>
                </a:rPr>
                <a:t>N</a:t>
              </a:r>
              <a:endParaRPr lang="en-US" sz="3200" dirty="0">
                <a:ln w="0"/>
                <a:solidFill>
                  <a:schemeClr val="bg1"/>
                </a:solidFill>
                <a:effectLst>
                  <a:outerShdw blurRad="38100" dist="19050" dir="2700000" algn="tl" rotWithShape="0">
                    <a:schemeClr val="dk1">
                      <a:alpha val="40000"/>
                    </a:schemeClr>
                  </a:outerShdw>
                </a:effectLst>
              </a:endParaRPr>
            </a:p>
          </p:txBody>
        </p:sp>
        <p:sp>
          <p:nvSpPr>
            <p:cNvPr id="3" name="TextBox 2"/>
            <p:cNvSpPr txBox="1"/>
            <p:nvPr/>
          </p:nvSpPr>
          <p:spPr>
            <a:xfrm>
              <a:off x="1808008" y="4403328"/>
              <a:ext cx="3506088" cy="523220"/>
            </a:xfrm>
            <a:prstGeom prst="rect">
              <a:avLst/>
            </a:prstGeom>
            <a:noFill/>
          </p:spPr>
          <p:txBody>
            <a:bodyPr wrap="none" rtlCol="0">
              <a:spAutoFit/>
            </a:bodyPr>
            <a:lstStyle/>
            <a:p>
              <a:r>
                <a:rPr lang="en-US" sz="2800" dirty="0" smtClean="0"/>
                <a:t>NEAT </a:t>
              </a:r>
              <a:r>
                <a:rPr lang="en-US" sz="1600" dirty="0" smtClean="0"/>
                <a:t>(can be used with no dilution)</a:t>
              </a:r>
              <a:endParaRPr lang="en-US" sz="1600" dirty="0"/>
            </a:p>
          </p:txBody>
        </p:sp>
      </p:grpSp>
      <p:grpSp>
        <p:nvGrpSpPr>
          <p:cNvPr id="5" name="Group 4"/>
          <p:cNvGrpSpPr/>
          <p:nvPr/>
        </p:nvGrpSpPr>
        <p:grpSpPr>
          <a:xfrm>
            <a:off x="1308100" y="5263374"/>
            <a:ext cx="4377444" cy="523220"/>
            <a:chOff x="1308100" y="5263374"/>
            <a:chExt cx="4377444" cy="523220"/>
          </a:xfrm>
        </p:grpSpPr>
        <p:sp>
          <p:nvSpPr>
            <p:cNvPr id="23" name="Oval 22"/>
            <p:cNvSpPr/>
            <p:nvPr/>
          </p:nvSpPr>
          <p:spPr>
            <a:xfrm>
              <a:off x="1308100" y="5296384"/>
              <a:ext cx="457200" cy="457200"/>
            </a:xfrm>
            <a:prstGeom prst="ellipse">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n w="0"/>
                  <a:solidFill>
                    <a:schemeClr val="bg1"/>
                  </a:solidFill>
                  <a:effectLst>
                    <a:outerShdw blurRad="38100" dist="19050" dir="2700000" algn="tl" rotWithShape="0">
                      <a:schemeClr val="dk1">
                        <a:alpha val="40000"/>
                      </a:schemeClr>
                    </a:outerShdw>
                  </a:effectLst>
                </a:rPr>
                <a:t>S</a:t>
              </a:r>
              <a:endParaRPr lang="en-US" sz="3200" dirty="0">
                <a:ln w="0"/>
                <a:solidFill>
                  <a:schemeClr val="bg1"/>
                </a:solidFill>
                <a:effectLst>
                  <a:outerShdw blurRad="38100" dist="19050" dir="2700000" algn="tl" rotWithShape="0">
                    <a:schemeClr val="dk1">
                      <a:alpha val="40000"/>
                    </a:schemeClr>
                  </a:outerShdw>
                </a:effectLst>
              </a:endParaRPr>
            </a:p>
          </p:txBody>
        </p:sp>
        <p:sp>
          <p:nvSpPr>
            <p:cNvPr id="25" name="TextBox 24"/>
            <p:cNvSpPr txBox="1"/>
            <p:nvPr/>
          </p:nvSpPr>
          <p:spPr>
            <a:xfrm>
              <a:off x="1808008" y="5263374"/>
              <a:ext cx="3877536" cy="523220"/>
            </a:xfrm>
            <a:prstGeom prst="rect">
              <a:avLst/>
            </a:prstGeom>
            <a:noFill/>
          </p:spPr>
          <p:txBody>
            <a:bodyPr wrap="none" rtlCol="0">
              <a:spAutoFit/>
            </a:bodyPr>
            <a:lstStyle/>
            <a:p>
              <a:r>
                <a:rPr lang="en-US" sz="2800" dirty="0" smtClean="0"/>
                <a:t>SENSITIVE </a:t>
              </a:r>
              <a:r>
                <a:rPr lang="en-US" sz="1600" dirty="0" smtClean="0"/>
                <a:t>(diluted for sensitive skin)</a:t>
              </a:r>
              <a:endParaRPr lang="en-US" sz="1600" dirty="0"/>
            </a:p>
          </p:txBody>
        </p:sp>
      </p:grpSp>
      <p:grpSp>
        <p:nvGrpSpPr>
          <p:cNvPr id="6" name="Group 5"/>
          <p:cNvGrpSpPr/>
          <p:nvPr/>
        </p:nvGrpSpPr>
        <p:grpSpPr>
          <a:xfrm>
            <a:off x="1308100" y="6123420"/>
            <a:ext cx="3990861" cy="523220"/>
            <a:chOff x="1308100" y="6123420"/>
            <a:chExt cx="3990861" cy="523220"/>
          </a:xfrm>
        </p:grpSpPr>
        <p:sp>
          <p:nvSpPr>
            <p:cNvPr id="24" name="Oval 23"/>
            <p:cNvSpPr/>
            <p:nvPr/>
          </p:nvSpPr>
          <p:spPr>
            <a:xfrm>
              <a:off x="1308100" y="6159203"/>
              <a:ext cx="457200" cy="457200"/>
            </a:xfrm>
            <a:prstGeom prst="ellipse">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n w="0"/>
                  <a:solidFill>
                    <a:schemeClr val="bg1"/>
                  </a:solidFill>
                  <a:effectLst>
                    <a:outerShdw blurRad="38100" dist="19050" dir="2700000" algn="tl" rotWithShape="0">
                      <a:schemeClr val="dk1">
                        <a:alpha val="40000"/>
                      </a:schemeClr>
                    </a:outerShdw>
                  </a:effectLst>
                </a:rPr>
                <a:t>D</a:t>
              </a:r>
              <a:endParaRPr lang="en-US" sz="3200" dirty="0">
                <a:ln w="0"/>
                <a:solidFill>
                  <a:schemeClr val="bg1"/>
                </a:solidFill>
                <a:effectLst>
                  <a:outerShdw blurRad="38100" dist="19050" dir="2700000" algn="tl" rotWithShape="0">
                    <a:schemeClr val="dk1">
                      <a:alpha val="40000"/>
                    </a:schemeClr>
                  </a:outerShdw>
                </a:effectLst>
              </a:endParaRPr>
            </a:p>
          </p:txBody>
        </p:sp>
        <p:sp>
          <p:nvSpPr>
            <p:cNvPr id="26" name="TextBox 25"/>
            <p:cNvSpPr txBox="1"/>
            <p:nvPr/>
          </p:nvSpPr>
          <p:spPr>
            <a:xfrm>
              <a:off x="1799541" y="6123420"/>
              <a:ext cx="3499420" cy="523220"/>
            </a:xfrm>
            <a:prstGeom prst="rect">
              <a:avLst/>
            </a:prstGeom>
            <a:noFill/>
          </p:spPr>
          <p:txBody>
            <a:bodyPr wrap="none" rtlCol="0">
              <a:spAutoFit/>
            </a:bodyPr>
            <a:lstStyle/>
            <a:p>
              <a:r>
                <a:rPr lang="en-US" sz="2800" dirty="0" smtClean="0"/>
                <a:t>DILUTE </a:t>
              </a:r>
              <a:r>
                <a:rPr lang="en-US" sz="1600" dirty="0" smtClean="0"/>
                <a:t>(always dilute when using)</a:t>
              </a:r>
              <a:endParaRPr lang="en-US" sz="1600" dirty="0"/>
            </a:p>
          </p:txBody>
        </p:sp>
      </p:grpSp>
    </p:spTree>
    <p:extLst>
      <p:ext uri="{BB962C8B-B14F-4D97-AF65-F5344CB8AC3E}">
        <p14:creationId xmlns:p14="http://schemas.microsoft.com/office/powerpoint/2010/main" val="420513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581400"/>
            <a:ext cx="3810000" cy="2540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8278" y="3581400"/>
            <a:ext cx="3688522" cy="2540000"/>
          </a:xfrm>
          <a:prstGeom prst="rect">
            <a:avLst/>
          </a:prstGeom>
        </p:spPr>
      </p:pic>
      <p:sp>
        <p:nvSpPr>
          <p:cNvPr id="9" name="TextBox 8"/>
          <p:cNvSpPr txBox="1"/>
          <p:nvPr/>
        </p:nvSpPr>
        <p:spPr>
          <a:xfrm>
            <a:off x="1314023" y="2438400"/>
            <a:ext cx="6515951" cy="584775"/>
          </a:xfrm>
          <a:prstGeom prst="rect">
            <a:avLst/>
          </a:prstGeom>
          <a:noFill/>
        </p:spPr>
        <p:txBody>
          <a:bodyPr wrap="none" rtlCol="0">
            <a:spAutoFit/>
          </a:bodyPr>
          <a:lstStyle/>
          <a:p>
            <a:r>
              <a:rPr lang="en-US" sz="3200" dirty="0" smtClean="0"/>
              <a:t>WHICH FAMILY DO YOU WANT TO BE?</a:t>
            </a:r>
            <a:endParaRPr lang="en-US" sz="3200" dirty="0"/>
          </a:p>
        </p:txBody>
      </p:sp>
    </p:spTree>
    <p:extLst>
      <p:ext uri="{BB962C8B-B14F-4D97-AF65-F5344CB8AC3E}">
        <p14:creationId xmlns:p14="http://schemas.microsoft.com/office/powerpoint/2010/main" val="16218520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pic>
        <p:nvPicPr>
          <p:cNvPr id="10" name="Picture 27" descr="Picture 1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1850" y="6020384"/>
            <a:ext cx="65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OnGuard_15m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7400" y="3745497"/>
            <a:ext cx="1243013"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Picture 1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68713" y="6036259"/>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Picture 15.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38638" y="6020384"/>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Picture 16.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32375" y="6025147"/>
            <a:ext cx="6731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2"/>
          <p:cNvSpPr txBox="1">
            <a:spLocks noChangeArrowheads="1"/>
          </p:cNvSpPr>
          <p:nvPr/>
        </p:nvSpPr>
        <p:spPr bwMode="auto">
          <a:xfrm>
            <a:off x="457200" y="2054809"/>
            <a:ext cx="8258175" cy="27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Char char="+"/>
            </a:pPr>
            <a:r>
              <a:rPr lang="en-US" sz="2900" dirty="0" smtClean="0">
                <a:latin typeface="Franklin Gothic Book" panose="020B0503020102020204" pitchFamily="34" charset="0"/>
                <a:cs typeface="Arial" panose="020B0604020202020204" pitchFamily="34" charset="0"/>
              </a:rPr>
              <a:t>Stimulate </a:t>
            </a:r>
            <a:r>
              <a:rPr lang="en-US" sz="2900" dirty="0">
                <a:latin typeface="Franklin Gothic Book" panose="020B0503020102020204" pitchFamily="34" charset="0"/>
                <a:cs typeface="Arial" panose="020B0604020202020204" pitchFamily="34" charset="0"/>
              </a:rPr>
              <a:t>immune support</a:t>
            </a:r>
          </a:p>
          <a:p>
            <a:pPr eaLnBrk="1" hangingPunct="1">
              <a:spcBef>
                <a:spcPct val="0"/>
              </a:spcBef>
              <a:buClr>
                <a:srgbClr val="FF0000"/>
              </a:buClr>
              <a:buFont typeface="Franklin Gothic Medium" panose="020B0603020102020204" pitchFamily="34" charset="0"/>
              <a:buChar char="+"/>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Sanitize and protect</a:t>
            </a:r>
          </a:p>
          <a:p>
            <a:pPr eaLnBrk="1" hangingPunct="1">
              <a:spcBef>
                <a:spcPct val="0"/>
              </a:spcBef>
              <a:buClr>
                <a:srgbClr val="FF0000"/>
              </a:buClr>
              <a:buFont typeface="Franklin Gothic Medium" panose="020B0603020102020204" pitchFamily="34" charset="0"/>
              <a:buChar char="+"/>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Eliminate airborne pathogens and germs</a:t>
            </a:r>
          </a:p>
          <a:p>
            <a:pPr eaLnBrk="1" hangingPunct="1">
              <a:spcBef>
                <a:spcPct val="0"/>
              </a:spcBef>
              <a:buClr>
                <a:srgbClr val="FF0000"/>
              </a:buClr>
              <a:buFont typeface="Franklin Gothic Medium" panose="020B0603020102020204" pitchFamily="34" charset="0"/>
              <a:buChar char="+"/>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Natural antiseptic </a:t>
            </a:r>
          </a:p>
          <a:p>
            <a:pPr eaLnBrk="1" hangingPunct="1">
              <a:spcBef>
                <a:spcPct val="0"/>
              </a:spcBef>
              <a:buClr>
                <a:srgbClr val="FF0000"/>
              </a:buClr>
              <a:buFont typeface="Franklin Gothic Medium" panose="020B0603020102020204" pitchFamily="34" charset="0"/>
              <a:buChar char="+"/>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Use as a prevention regimen</a:t>
            </a:r>
          </a:p>
        </p:txBody>
      </p:sp>
      <p:sp>
        <p:nvSpPr>
          <p:cNvPr id="17" name="Text Box 12"/>
          <p:cNvSpPr txBox="1">
            <a:spLocks noChangeArrowheads="1"/>
          </p:cNvSpPr>
          <p:nvPr/>
        </p:nvSpPr>
        <p:spPr bwMode="auto">
          <a:xfrm>
            <a:off x="457200" y="4999622"/>
            <a:ext cx="5937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400" eaLnBrk="1" hangingPunct="1">
              <a:spcBef>
                <a:spcPct val="0"/>
              </a:spcBef>
              <a:buFontTx/>
              <a:buNone/>
            </a:pPr>
            <a:r>
              <a:rPr lang="en-US" sz="1800" b="1"/>
              <a:t>Blend includes:</a:t>
            </a:r>
            <a:r>
              <a:rPr lang="en-US" sz="1800"/>
              <a:t> </a:t>
            </a:r>
          </a:p>
          <a:p>
            <a:pPr defTabSz="914400" eaLnBrk="1" hangingPunct="1">
              <a:spcBef>
                <a:spcPct val="0"/>
              </a:spcBef>
              <a:buFontTx/>
              <a:buNone/>
            </a:pPr>
            <a:r>
              <a:rPr lang="en-US" sz="1800"/>
              <a:t>wild orange, clove, cinnamon,  eucalyptus and rosemary.</a:t>
            </a:r>
          </a:p>
        </p:txBody>
      </p:sp>
    </p:spTree>
    <p:extLst>
      <p:ext uri="{BB962C8B-B14F-4D97-AF65-F5344CB8AC3E}">
        <p14:creationId xmlns:p14="http://schemas.microsoft.com/office/powerpoint/2010/main" val="753909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pic>
        <p:nvPicPr>
          <p:cNvPr id="18" name="Picture 6" descr="image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297" y="1436574"/>
            <a:ext cx="135255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images (3)"/>
          <p:cNvPicPr>
            <a:picLocks noChangeAspect="1" noChangeArrowheads="1"/>
          </p:cNvPicPr>
          <p:nvPr/>
        </p:nvPicPr>
        <p:blipFill>
          <a:blip r:embed="rId4">
            <a:extLst>
              <a:ext uri="{28A0092B-C50C-407E-A947-70E740481C1C}">
                <a14:useLocalDpi xmlns:a14="http://schemas.microsoft.com/office/drawing/2010/main" val="0"/>
              </a:ext>
            </a:extLst>
          </a:blip>
          <a:srcRect b="11250"/>
          <a:stretch>
            <a:fillRect/>
          </a:stretch>
        </p:blipFill>
        <p:spPr bwMode="auto">
          <a:xfrm>
            <a:off x="7226036" y="2383366"/>
            <a:ext cx="987425"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OnGuardSingle_2"/>
          <p:cNvPicPr>
            <a:picLocks noChangeAspect="1" noChangeArrowheads="1"/>
          </p:cNvPicPr>
          <p:nvPr/>
        </p:nvPicPr>
        <p:blipFill rotWithShape="1">
          <a:blip r:embed="rId5">
            <a:extLst>
              <a:ext uri="{28A0092B-C50C-407E-A947-70E740481C1C}">
                <a14:useLocalDpi xmlns:a14="http://schemas.microsoft.com/office/drawing/2010/main" val="0"/>
              </a:ext>
            </a:extLst>
          </a:blip>
          <a:srcRect l="16234" r="16026" b="7799"/>
          <a:stretch/>
        </p:blipFill>
        <p:spPr bwMode="auto">
          <a:xfrm>
            <a:off x="3530226" y="4416335"/>
            <a:ext cx="13335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Throat_drops_bag_82211_181x1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98475" y="4813300"/>
            <a:ext cx="1862137" cy="2044700"/>
          </a:xfrm>
          <a:prstGeom prst="rect">
            <a:avLst/>
          </a:prstGeom>
          <a:noFill/>
        </p:spPr>
      </p:pic>
      <p:pic>
        <p:nvPicPr>
          <p:cNvPr id="23" name="Picture 13" descr="http://www.doterra.com/images_tools/images_prod/Onguard-Softgels.jpg"/>
          <p:cNvPicPr>
            <a:picLocks noChangeAspect="1" noChangeArrowheads="1"/>
          </p:cNvPicPr>
          <p:nvPr/>
        </p:nvPicPr>
        <p:blipFill>
          <a:blip r:embed="rId7" cstate="print">
            <a:extLst>
              <a:ext uri="{28A0092B-C50C-407E-A947-70E740481C1C}">
                <a14:useLocalDpi xmlns:a14="http://schemas.microsoft.com/office/drawing/2010/main" val="0"/>
              </a:ext>
            </a:extLst>
          </a:blip>
          <a:srcRect l="17899" t="7266" r="18285" b="10951"/>
          <a:stretch>
            <a:fillRect/>
          </a:stretch>
        </p:blipFill>
        <p:spPr bwMode="auto">
          <a:xfrm>
            <a:off x="502179" y="2220383"/>
            <a:ext cx="127317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http://www.doterratools.com/wp-content/uploads/2013/07/onGuardBeedletsHiRes.jpg"/>
          <p:cNvPicPr>
            <a:picLocks noChangeAspect="1" noChangeArrowheads="1"/>
          </p:cNvPicPr>
          <p:nvPr/>
        </p:nvPicPr>
        <p:blipFill>
          <a:blip r:embed="rId8" cstate="print">
            <a:extLst>
              <a:ext uri="{28A0092B-C50C-407E-A947-70E740481C1C}">
                <a14:useLocalDpi xmlns:a14="http://schemas.microsoft.com/office/drawing/2010/main" val="0"/>
              </a:ext>
            </a:extLst>
          </a:blip>
          <a:srcRect b="18839"/>
          <a:stretch>
            <a:fillRect/>
          </a:stretch>
        </p:blipFill>
        <p:spPr bwMode="auto">
          <a:xfrm>
            <a:off x="4821998" y="2077138"/>
            <a:ext cx="1433513"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9" descr="http://www.doterra.com/images_tools/images_prod/OnGuard-Detergent.jpg"/>
          <p:cNvPicPr>
            <a:picLocks noChangeAspect="1" noChangeArrowheads="1"/>
          </p:cNvPicPr>
          <p:nvPr/>
        </p:nvPicPr>
        <p:blipFill>
          <a:blip r:embed="rId9" cstate="print">
            <a:extLst>
              <a:ext uri="{28A0092B-C50C-407E-A947-70E740481C1C}">
                <a14:useLocalDpi xmlns:a14="http://schemas.microsoft.com/office/drawing/2010/main" val="0"/>
              </a:ext>
            </a:extLst>
          </a:blip>
          <a:srcRect l="15060" t="7217" r="17725"/>
          <a:stretch>
            <a:fillRect/>
          </a:stretch>
        </p:blipFill>
        <p:spPr bwMode="auto">
          <a:xfrm>
            <a:off x="5698332" y="4175440"/>
            <a:ext cx="1482725"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450527" y="2855299"/>
            <a:ext cx="8104304" cy="2665413"/>
            <a:chOff x="457200" y="2784425"/>
            <a:chExt cx="8104304" cy="2665413"/>
          </a:xfrm>
        </p:grpSpPr>
        <p:pic>
          <p:nvPicPr>
            <p:cNvPr id="20" name="Picture 8" descr="P102097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43904" y="2784425"/>
              <a:ext cx="11176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7200" y="3437557"/>
              <a:ext cx="6723857" cy="131478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TextBox 11"/>
            <p:cNvSpPr txBox="1"/>
            <p:nvPr/>
          </p:nvSpPr>
          <p:spPr>
            <a:xfrm>
              <a:off x="762940" y="3793967"/>
              <a:ext cx="6035306" cy="646331"/>
            </a:xfrm>
            <a:prstGeom prst="rect">
              <a:avLst/>
            </a:prstGeom>
            <a:noFill/>
          </p:spPr>
          <p:txBody>
            <a:bodyPr wrap="square" rtlCol="0">
              <a:spAutoFit/>
            </a:bodyPr>
            <a:lstStyle/>
            <a:p>
              <a:r>
                <a:rPr lang="en-US" dirty="0" smtClean="0"/>
                <a:t>** Hand Sanitizer:  15 drops On Guard in 15ml spray bottle. Fill the rest of the way with Fractionated Coconut Oil.</a:t>
              </a:r>
              <a:endParaRPr lang="en-US" dirty="0"/>
            </a:p>
          </p:txBody>
        </p:sp>
      </p:grpSp>
    </p:spTree>
    <p:extLst>
      <p:ext uri="{BB962C8B-B14F-4D97-AF65-F5344CB8AC3E}">
        <p14:creationId xmlns:p14="http://schemas.microsoft.com/office/powerpoint/2010/main" val="428868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9" descr="Picture 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6030" y="6007685"/>
            <a:ext cx="620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8" descr="Picture 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780" y="6015622"/>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9"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21705" y="5999747"/>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0" descr="Picture 1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5442" y="6004510"/>
            <a:ext cx="6731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Oregano_15m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22055" y="3745497"/>
            <a:ext cx="12414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sp>
        <p:nvSpPr>
          <p:cNvPr id="28" name="TextBox 12"/>
          <p:cNvSpPr txBox="1">
            <a:spLocks noChangeArrowheads="1"/>
          </p:cNvSpPr>
          <p:nvPr/>
        </p:nvSpPr>
        <p:spPr bwMode="auto">
          <a:xfrm>
            <a:off x="440267" y="2034172"/>
            <a:ext cx="825817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 Stimulate immune response</a:t>
            </a:r>
          </a:p>
          <a:p>
            <a:pPr eaLnBrk="1" hangingPunct="1">
              <a:spcBef>
                <a:spcPct val="0"/>
              </a:spcBef>
              <a:buClr>
                <a:srgbClr val="FF0000"/>
              </a:buClr>
              <a:buFont typeface="Franklin Gothic Medium" panose="020B0603020102020204" pitchFamily="34" charset="0"/>
              <a:buChar char="+"/>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 Natural defense</a:t>
            </a:r>
          </a:p>
          <a:p>
            <a:pPr eaLnBrk="1" hangingPunct="1">
              <a:spcBef>
                <a:spcPct val="0"/>
              </a:spcBef>
              <a:buClr>
                <a:srgbClr val="FF0000"/>
              </a:buClr>
              <a:buFont typeface="Franklin Gothic Medium" panose="020B0603020102020204" pitchFamily="34" charset="0"/>
              <a:buChar char="+"/>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 Cleanse regimen for GI health</a:t>
            </a:r>
          </a:p>
          <a:p>
            <a:pPr eaLnBrk="1" hangingPunct="1">
              <a:spcBef>
                <a:spcPct val="0"/>
              </a:spcBef>
              <a:buClr>
                <a:srgbClr val="FF0000"/>
              </a:buClr>
              <a:buFontTx/>
              <a:buNone/>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 Eliminate warts</a:t>
            </a:r>
          </a:p>
          <a:p>
            <a:pPr eaLnBrk="1" hangingPunct="1">
              <a:spcBef>
                <a:spcPct val="0"/>
              </a:spcBef>
              <a:buClr>
                <a:srgbClr val="FF0000"/>
              </a:buClr>
              <a:buFontTx/>
              <a:buNone/>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 “Medicine Cabinet in a Bottle”</a:t>
            </a:r>
          </a:p>
        </p:txBody>
      </p:sp>
      <p:sp>
        <p:nvSpPr>
          <p:cNvPr id="3" name="TextBox 2"/>
          <p:cNvSpPr txBox="1"/>
          <p:nvPr/>
        </p:nvSpPr>
        <p:spPr>
          <a:xfrm>
            <a:off x="371047" y="4789622"/>
            <a:ext cx="5439943" cy="1477328"/>
          </a:xfrm>
          <a:prstGeom prst="rect">
            <a:avLst/>
          </a:prstGeom>
          <a:noFill/>
        </p:spPr>
        <p:txBody>
          <a:bodyPr wrap="square" rtlCol="0">
            <a:spAutoFit/>
          </a:bodyPr>
          <a:lstStyle/>
          <a:p>
            <a:r>
              <a:rPr lang="en-US" b="1" dirty="0" smtClean="0">
                <a:solidFill>
                  <a:srgbClr val="FFC000"/>
                </a:solidFill>
              </a:rPr>
              <a:t>Flu Bomb Recipe:</a:t>
            </a:r>
          </a:p>
          <a:p>
            <a:r>
              <a:rPr lang="en-US" dirty="0" smtClean="0">
                <a:solidFill>
                  <a:srgbClr val="FFC000"/>
                </a:solidFill>
              </a:rPr>
              <a:t>20 drops each of Oregano, Frankincense, </a:t>
            </a:r>
            <a:r>
              <a:rPr lang="en-US" dirty="0" err="1" smtClean="0">
                <a:solidFill>
                  <a:srgbClr val="FFC000"/>
                </a:solidFill>
              </a:rPr>
              <a:t>Melaleuca</a:t>
            </a:r>
            <a:r>
              <a:rPr lang="en-US" dirty="0" smtClean="0">
                <a:solidFill>
                  <a:srgbClr val="FFC000"/>
                </a:solidFill>
              </a:rPr>
              <a:t>, and On Guard + 40 drops Lemon combined in a 10ml roller bottle then topped off with Coconut Oil. Great to apply on the bottom of the feet!</a:t>
            </a:r>
            <a:endParaRPr lang="en-US" dirty="0">
              <a:solidFill>
                <a:srgbClr val="FFC000"/>
              </a:solidFill>
            </a:endParaRPr>
          </a:p>
        </p:txBody>
      </p:sp>
    </p:spTree>
    <p:extLst>
      <p:ext uri="{BB962C8B-B14F-4D97-AF65-F5344CB8AC3E}">
        <p14:creationId xmlns:p14="http://schemas.microsoft.com/office/powerpoint/2010/main" val="347474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15" descr="Frankincense_15m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516" y="3810000"/>
            <a:ext cx="1292777" cy="296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2"/>
          <p:cNvSpPr txBox="1">
            <a:spLocks noChangeArrowheads="1"/>
          </p:cNvSpPr>
          <p:nvPr/>
        </p:nvSpPr>
        <p:spPr bwMode="auto">
          <a:xfrm>
            <a:off x="434975" y="2051634"/>
            <a:ext cx="6804025"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4039175" indent="-33629600"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46397863" indent="-45577125"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None/>
            </a:pPr>
            <a:endParaRPr lang="en-US" sz="700">
              <a:latin typeface="Franklin Gothic Book" panose="020B0503020102020204" pitchFamily="34" charset="0"/>
            </a:endParaRPr>
          </a:p>
          <a:p>
            <a:pPr eaLnBrk="1" hangingPunct="1">
              <a:spcBef>
                <a:spcPct val="0"/>
              </a:spcBef>
              <a:buClr>
                <a:srgbClr val="FF0000"/>
              </a:buClr>
              <a:buFont typeface="Franklin Gothic Medium" panose="020B0603020102020204" pitchFamily="34" charset="0"/>
              <a:buChar char="+"/>
            </a:pPr>
            <a:r>
              <a:rPr lang="en-US" sz="2800">
                <a:latin typeface="Franklin Gothic Book" panose="020B0503020102020204" pitchFamily="34" charset="0"/>
              </a:rPr>
              <a:t>Apply to bottom of the feet or use internally to support immune function</a:t>
            </a:r>
          </a:p>
          <a:p>
            <a:pPr eaLnBrk="1" hangingPunct="1">
              <a:spcBef>
                <a:spcPct val="0"/>
              </a:spcBef>
              <a:buClr>
                <a:srgbClr val="FF0000"/>
              </a:buClr>
              <a:buFont typeface="Franklin Gothic Medium" panose="020B0603020102020204" pitchFamily="34" charset="0"/>
              <a:buChar char="+"/>
            </a:pPr>
            <a:r>
              <a:rPr lang="en-US" sz="2800">
                <a:latin typeface="Franklin Gothic Book" panose="020B0503020102020204" pitchFamily="34" charset="0"/>
              </a:rPr>
              <a:t>Use with Lavender and Peppermint to calm stress and headaches</a:t>
            </a:r>
          </a:p>
          <a:p>
            <a:pPr eaLnBrk="1" hangingPunct="1">
              <a:spcBef>
                <a:spcPct val="0"/>
              </a:spcBef>
              <a:buClr>
                <a:srgbClr val="FF0000"/>
              </a:buClr>
              <a:buFont typeface="Franklin Gothic Medium" panose="020B0603020102020204" pitchFamily="34" charset="0"/>
              <a:buChar char="+"/>
            </a:pPr>
            <a:r>
              <a:rPr lang="en-US" sz="2800">
                <a:latin typeface="Franklin Gothic Book" panose="020B0503020102020204" pitchFamily="34" charset="0"/>
              </a:rPr>
              <a:t>Depression, anxiety and stress related conditions</a:t>
            </a:r>
          </a:p>
          <a:p>
            <a:pPr eaLnBrk="1" hangingPunct="1">
              <a:spcBef>
                <a:spcPct val="0"/>
              </a:spcBef>
              <a:buClr>
                <a:srgbClr val="FF0000"/>
              </a:buClr>
              <a:buFont typeface="Franklin Gothic Medium" panose="020B0603020102020204" pitchFamily="34" charset="0"/>
              <a:buChar char="+"/>
            </a:pPr>
            <a:r>
              <a:rPr lang="en-US" sz="2800">
                <a:latin typeface="Franklin Gothic Book" panose="020B0503020102020204" pitchFamily="34" charset="0"/>
              </a:rPr>
              <a:t>Parkinson's, Alzheimer's, Seizures, and Cancer</a:t>
            </a:r>
          </a:p>
          <a:p>
            <a:pPr eaLnBrk="1" hangingPunct="1">
              <a:spcBef>
                <a:spcPct val="0"/>
              </a:spcBef>
              <a:buClr>
                <a:srgbClr val="FF0000"/>
              </a:buClr>
              <a:buFont typeface="Franklin Gothic Medium" panose="020B0603020102020204" pitchFamily="34" charset="0"/>
              <a:buChar char="+"/>
            </a:pPr>
            <a:r>
              <a:rPr lang="en-US" sz="2800">
                <a:latin typeface="Franklin Gothic Book" panose="020B0503020102020204" pitchFamily="34" charset="0"/>
              </a:rPr>
              <a:t>Anti-Inflammatory</a:t>
            </a:r>
            <a:endParaRPr lang="en-US" sz="2800">
              <a:latin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endParaRPr lang="en-US" sz="2900">
              <a:latin typeface="Franklin Gothic Book" panose="020B0503020102020204" pitchFamily="34" charset="0"/>
            </a:endParaRPr>
          </a:p>
          <a:p>
            <a:pPr eaLnBrk="1" hangingPunct="1">
              <a:spcBef>
                <a:spcPct val="0"/>
              </a:spcBef>
              <a:buClr>
                <a:srgbClr val="FF0000"/>
              </a:buClr>
              <a:buFontTx/>
              <a:buNone/>
            </a:pPr>
            <a:endParaRPr lang="en-US" sz="700">
              <a:latin typeface="Franklin Gothic Book" panose="020B0503020102020204" pitchFamily="34" charset="0"/>
            </a:endParaRPr>
          </a:p>
        </p:txBody>
      </p:sp>
      <p:pic>
        <p:nvPicPr>
          <p:cNvPr id="12" name="Picture 15" descr="Picture 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6488" y="6033084"/>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6413" y="6017209"/>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Picture 1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0150" y="6021972"/>
            <a:ext cx="6731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descr="Picture 1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8988" y="6029909"/>
            <a:ext cx="6588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spTree>
    <p:extLst>
      <p:ext uri="{BB962C8B-B14F-4D97-AF65-F5344CB8AC3E}">
        <p14:creationId xmlns:p14="http://schemas.microsoft.com/office/powerpoint/2010/main" val="3328863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428860" y="274638"/>
            <a:ext cx="6257940" cy="1143000"/>
          </a:xfrm>
        </p:spPr>
        <p:txBody>
          <a:bodyPr/>
          <a:lstStyle/>
          <a:p>
            <a:pPr algn="l"/>
            <a:r>
              <a:rPr lang="fr-CA" dirty="0" err="1" smtClean="0">
                <a:solidFill>
                  <a:schemeClr val="tx1">
                    <a:lumMod val="65000"/>
                    <a:lumOff val="35000"/>
                  </a:schemeClr>
                </a:solidFill>
              </a:rPr>
              <a:t>Disclaimer</a:t>
            </a:r>
            <a:endParaRPr lang="fr-CA" dirty="0">
              <a:solidFill>
                <a:schemeClr val="tx1">
                  <a:lumMod val="65000"/>
                  <a:lumOff val="35000"/>
                </a:schemeClr>
              </a:solidFill>
            </a:endParaRPr>
          </a:p>
        </p:txBody>
      </p:sp>
      <p:sp>
        <p:nvSpPr>
          <p:cNvPr id="3" name="Espace réservé du contenu 2"/>
          <p:cNvSpPr>
            <a:spLocks noGrp="1"/>
          </p:cNvSpPr>
          <p:nvPr>
            <p:ph idx="1"/>
          </p:nvPr>
        </p:nvSpPr>
        <p:spPr>
          <a:xfrm>
            <a:off x="2428860" y="1600200"/>
            <a:ext cx="6257940" cy="4525963"/>
          </a:xfrm>
        </p:spPr>
        <p:txBody>
          <a:bodyPr/>
          <a:lstStyle/>
          <a:p>
            <a:r>
              <a:rPr lang="fr-CA" dirty="0" smtClean="0">
                <a:solidFill>
                  <a:schemeClr val="tx1">
                    <a:lumMod val="65000"/>
                    <a:lumOff val="35000"/>
                  </a:schemeClr>
                </a:solidFill>
              </a:rPr>
              <a:t>I </a:t>
            </a:r>
            <a:r>
              <a:rPr lang="fr-CA" dirty="0" err="1" smtClean="0">
                <a:solidFill>
                  <a:schemeClr val="tx1">
                    <a:lumMod val="65000"/>
                    <a:lumOff val="35000"/>
                  </a:schemeClr>
                </a:solidFill>
              </a:rPr>
              <a:t>am</a:t>
            </a:r>
            <a:r>
              <a:rPr lang="fr-CA" dirty="0" smtClean="0">
                <a:solidFill>
                  <a:schemeClr val="tx1">
                    <a:lumMod val="65000"/>
                    <a:lumOff val="35000"/>
                  </a:schemeClr>
                </a:solidFill>
              </a:rPr>
              <a:t> not </a:t>
            </a:r>
            <a:r>
              <a:rPr lang="fr-CA" dirty="0" err="1" smtClean="0">
                <a:solidFill>
                  <a:schemeClr val="tx1">
                    <a:lumMod val="65000"/>
                    <a:lumOff val="35000"/>
                  </a:schemeClr>
                </a:solidFill>
              </a:rPr>
              <a:t>diagnosing</a:t>
            </a:r>
            <a:r>
              <a:rPr lang="fr-CA" dirty="0" smtClean="0">
                <a:solidFill>
                  <a:schemeClr val="tx1">
                    <a:lumMod val="65000"/>
                    <a:lumOff val="35000"/>
                  </a:schemeClr>
                </a:solidFill>
              </a:rPr>
              <a:t>, </a:t>
            </a:r>
            <a:r>
              <a:rPr lang="fr-CA" dirty="0" err="1" smtClean="0">
                <a:solidFill>
                  <a:schemeClr val="tx1">
                    <a:lumMod val="65000"/>
                    <a:lumOff val="35000"/>
                  </a:schemeClr>
                </a:solidFill>
              </a:rPr>
              <a:t>treating</a:t>
            </a:r>
            <a:r>
              <a:rPr lang="fr-CA" dirty="0" smtClean="0">
                <a:solidFill>
                  <a:schemeClr val="tx1">
                    <a:lumMod val="65000"/>
                    <a:lumOff val="35000"/>
                  </a:schemeClr>
                </a:solidFill>
              </a:rPr>
              <a:t>, or </a:t>
            </a:r>
            <a:r>
              <a:rPr lang="fr-CA" dirty="0" err="1" smtClean="0">
                <a:solidFill>
                  <a:schemeClr val="tx1">
                    <a:lumMod val="65000"/>
                    <a:lumOff val="35000"/>
                  </a:schemeClr>
                </a:solidFill>
              </a:rPr>
              <a:t>offering</a:t>
            </a:r>
            <a:r>
              <a:rPr lang="fr-CA" dirty="0" smtClean="0">
                <a:solidFill>
                  <a:schemeClr val="tx1">
                    <a:lumMod val="65000"/>
                    <a:lumOff val="35000"/>
                  </a:schemeClr>
                </a:solidFill>
              </a:rPr>
              <a:t> </a:t>
            </a:r>
            <a:r>
              <a:rPr lang="fr-CA" dirty="0" err="1" smtClean="0">
                <a:solidFill>
                  <a:schemeClr val="tx1">
                    <a:lumMod val="65000"/>
                    <a:lumOff val="35000"/>
                  </a:schemeClr>
                </a:solidFill>
              </a:rPr>
              <a:t>any</a:t>
            </a:r>
            <a:r>
              <a:rPr lang="fr-CA" dirty="0" smtClean="0">
                <a:solidFill>
                  <a:schemeClr val="tx1">
                    <a:lumMod val="65000"/>
                    <a:lumOff val="35000"/>
                  </a:schemeClr>
                </a:solidFill>
              </a:rPr>
              <a:t> cures to </a:t>
            </a:r>
            <a:r>
              <a:rPr lang="fr-CA" dirty="0" err="1" smtClean="0">
                <a:solidFill>
                  <a:schemeClr val="tx1">
                    <a:lumMod val="65000"/>
                    <a:lumOff val="35000"/>
                  </a:schemeClr>
                </a:solidFill>
              </a:rPr>
              <a:t>ailments</a:t>
            </a:r>
            <a:r>
              <a:rPr lang="fr-CA" dirty="0" smtClean="0">
                <a:solidFill>
                  <a:schemeClr val="tx1">
                    <a:lumMod val="65000"/>
                    <a:lumOff val="35000"/>
                  </a:schemeClr>
                </a:solidFill>
              </a:rPr>
              <a:t> </a:t>
            </a:r>
            <a:r>
              <a:rPr lang="fr-CA" dirty="0" err="1" smtClean="0">
                <a:solidFill>
                  <a:schemeClr val="tx1">
                    <a:lumMod val="65000"/>
                    <a:lumOff val="35000"/>
                  </a:schemeClr>
                </a:solidFill>
              </a:rPr>
              <a:t>we</a:t>
            </a:r>
            <a:r>
              <a:rPr lang="fr-CA" dirty="0" smtClean="0">
                <a:solidFill>
                  <a:schemeClr val="tx1">
                    <a:lumMod val="65000"/>
                    <a:lumOff val="35000"/>
                  </a:schemeClr>
                </a:solidFill>
              </a:rPr>
              <a:t> </a:t>
            </a:r>
            <a:r>
              <a:rPr lang="fr-CA" dirty="0" err="1" smtClean="0">
                <a:solidFill>
                  <a:schemeClr val="tx1">
                    <a:lumMod val="65000"/>
                    <a:lumOff val="35000"/>
                  </a:schemeClr>
                </a:solidFill>
              </a:rPr>
              <a:t>may</a:t>
            </a:r>
            <a:r>
              <a:rPr lang="fr-CA" dirty="0" smtClean="0">
                <a:solidFill>
                  <a:schemeClr val="tx1">
                    <a:lumMod val="65000"/>
                    <a:lumOff val="35000"/>
                  </a:schemeClr>
                </a:solidFill>
              </a:rPr>
              <a:t> </a:t>
            </a:r>
            <a:r>
              <a:rPr lang="fr-CA" dirty="0" err="1" smtClean="0">
                <a:solidFill>
                  <a:schemeClr val="tx1">
                    <a:lumMod val="65000"/>
                    <a:lumOff val="35000"/>
                  </a:schemeClr>
                </a:solidFill>
              </a:rPr>
              <a:t>discuss</a:t>
            </a:r>
            <a:r>
              <a:rPr lang="fr-CA" dirty="0" smtClean="0">
                <a:solidFill>
                  <a:schemeClr val="tx1">
                    <a:lumMod val="65000"/>
                    <a:lumOff val="35000"/>
                  </a:schemeClr>
                </a:solidFill>
              </a:rPr>
              <a:t>.</a:t>
            </a:r>
          </a:p>
          <a:p>
            <a:r>
              <a:rPr lang="fr-CA" dirty="0" smtClean="0">
                <a:solidFill>
                  <a:schemeClr val="tx1">
                    <a:lumMod val="65000"/>
                    <a:lumOff val="35000"/>
                  </a:schemeClr>
                </a:solidFill>
              </a:rPr>
              <a:t>The information </a:t>
            </a:r>
            <a:r>
              <a:rPr lang="fr-CA" dirty="0" err="1" smtClean="0">
                <a:solidFill>
                  <a:schemeClr val="tx1">
                    <a:lumMod val="65000"/>
                    <a:lumOff val="35000"/>
                  </a:schemeClr>
                </a:solidFill>
              </a:rPr>
              <a:t>is</a:t>
            </a:r>
            <a:r>
              <a:rPr lang="fr-CA" dirty="0">
                <a:solidFill>
                  <a:schemeClr val="tx1">
                    <a:lumMod val="65000"/>
                    <a:lumOff val="35000"/>
                  </a:schemeClr>
                </a:solidFill>
              </a:rPr>
              <a:t> </a:t>
            </a:r>
            <a:r>
              <a:rPr lang="fr-CA" dirty="0" err="1" smtClean="0">
                <a:solidFill>
                  <a:schemeClr val="tx1">
                    <a:lumMod val="65000"/>
                    <a:lumOff val="35000"/>
                  </a:schemeClr>
                </a:solidFill>
              </a:rPr>
              <a:t>presented</a:t>
            </a:r>
            <a:r>
              <a:rPr lang="fr-CA" dirty="0" smtClean="0">
                <a:solidFill>
                  <a:schemeClr val="tx1">
                    <a:lumMod val="65000"/>
                    <a:lumOff val="35000"/>
                  </a:schemeClr>
                </a:solidFill>
              </a:rPr>
              <a:t> </a:t>
            </a:r>
            <a:r>
              <a:rPr lang="fr-CA" dirty="0" err="1" smtClean="0">
                <a:solidFill>
                  <a:schemeClr val="tx1">
                    <a:lumMod val="65000"/>
                    <a:lumOff val="35000"/>
                  </a:schemeClr>
                </a:solidFill>
              </a:rPr>
              <a:t>is</a:t>
            </a:r>
            <a:r>
              <a:rPr lang="fr-CA" dirty="0" smtClean="0">
                <a:solidFill>
                  <a:schemeClr val="tx1">
                    <a:lumMod val="65000"/>
                    <a:lumOff val="35000"/>
                  </a:schemeClr>
                </a:solidFill>
              </a:rPr>
              <a:t> </a:t>
            </a:r>
            <a:r>
              <a:rPr lang="fr-CA" dirty="0" err="1" smtClean="0">
                <a:solidFill>
                  <a:schemeClr val="tx1">
                    <a:lumMod val="65000"/>
                    <a:lumOff val="35000"/>
                  </a:schemeClr>
                </a:solidFill>
              </a:rPr>
              <a:t>based</a:t>
            </a:r>
            <a:r>
              <a:rPr lang="fr-CA" dirty="0" smtClean="0">
                <a:solidFill>
                  <a:schemeClr val="tx1">
                    <a:lumMod val="65000"/>
                    <a:lumOff val="35000"/>
                  </a:schemeClr>
                </a:solidFill>
              </a:rPr>
              <a:t> on </a:t>
            </a:r>
            <a:r>
              <a:rPr lang="fr-CA" dirty="0" err="1" smtClean="0">
                <a:solidFill>
                  <a:schemeClr val="tx1">
                    <a:lumMod val="65000"/>
                    <a:lumOff val="35000"/>
                  </a:schemeClr>
                </a:solidFill>
              </a:rPr>
              <a:t>my</a:t>
            </a:r>
            <a:r>
              <a:rPr lang="fr-CA" dirty="0" smtClean="0">
                <a:solidFill>
                  <a:schemeClr val="tx1">
                    <a:lumMod val="65000"/>
                    <a:lumOff val="35000"/>
                  </a:schemeClr>
                </a:solidFill>
              </a:rPr>
              <a:t> </a:t>
            </a:r>
            <a:r>
              <a:rPr lang="fr-CA" dirty="0" err="1" smtClean="0">
                <a:solidFill>
                  <a:schemeClr val="tx1">
                    <a:lumMod val="65000"/>
                    <a:lumOff val="35000"/>
                  </a:schemeClr>
                </a:solidFill>
              </a:rPr>
              <a:t>experiences</a:t>
            </a:r>
            <a:r>
              <a:rPr lang="fr-CA" dirty="0" smtClean="0">
                <a:solidFill>
                  <a:schemeClr val="tx1">
                    <a:lumMod val="65000"/>
                    <a:lumOff val="35000"/>
                  </a:schemeClr>
                </a:solidFill>
              </a:rPr>
              <a:t> and </a:t>
            </a:r>
            <a:r>
              <a:rPr lang="fr-CA" dirty="0" err="1" smtClean="0">
                <a:solidFill>
                  <a:schemeClr val="tx1">
                    <a:lumMod val="65000"/>
                    <a:lumOff val="35000"/>
                  </a:schemeClr>
                </a:solidFill>
              </a:rPr>
              <a:t>research</a:t>
            </a:r>
            <a:r>
              <a:rPr lang="fr-CA" dirty="0" smtClean="0">
                <a:solidFill>
                  <a:schemeClr val="tx1">
                    <a:lumMod val="65000"/>
                    <a:lumOff val="35000"/>
                  </a:schemeClr>
                </a:solidFill>
              </a:rPr>
              <a:t>.</a:t>
            </a:r>
          </a:p>
          <a:p>
            <a:r>
              <a:rPr lang="fr-CA" dirty="0" smtClean="0">
                <a:solidFill>
                  <a:schemeClr val="tx1">
                    <a:lumMod val="65000"/>
                    <a:lumOff val="35000"/>
                  </a:schemeClr>
                </a:solidFill>
              </a:rPr>
              <a:t>I value the </a:t>
            </a:r>
            <a:r>
              <a:rPr lang="fr-CA" dirty="0" err="1" smtClean="0">
                <a:solidFill>
                  <a:schemeClr val="tx1">
                    <a:lumMod val="65000"/>
                    <a:lumOff val="35000"/>
                  </a:schemeClr>
                </a:solidFill>
              </a:rPr>
              <a:t>medical</a:t>
            </a:r>
            <a:r>
              <a:rPr lang="fr-CA" dirty="0" smtClean="0">
                <a:solidFill>
                  <a:schemeClr val="tx1">
                    <a:lumMod val="65000"/>
                    <a:lumOff val="35000"/>
                  </a:schemeClr>
                </a:solidFill>
              </a:rPr>
              <a:t> </a:t>
            </a:r>
            <a:r>
              <a:rPr lang="fr-CA" dirty="0" err="1" smtClean="0">
                <a:solidFill>
                  <a:schemeClr val="tx1">
                    <a:lumMod val="65000"/>
                    <a:lumOff val="35000"/>
                  </a:schemeClr>
                </a:solidFill>
              </a:rPr>
              <a:t>community</a:t>
            </a:r>
            <a:r>
              <a:rPr lang="fr-CA" dirty="0" smtClean="0">
                <a:solidFill>
                  <a:schemeClr val="tx1">
                    <a:lumMod val="65000"/>
                    <a:lumOff val="35000"/>
                  </a:schemeClr>
                </a:solidFill>
              </a:rPr>
              <a:t> </a:t>
            </a:r>
            <a:r>
              <a:rPr lang="fr-CA" dirty="0" err="1" smtClean="0">
                <a:solidFill>
                  <a:schemeClr val="tx1">
                    <a:lumMod val="65000"/>
                    <a:lumOff val="35000"/>
                  </a:schemeClr>
                </a:solidFill>
              </a:rPr>
              <a:t>when</a:t>
            </a:r>
            <a:r>
              <a:rPr lang="fr-CA" dirty="0" smtClean="0">
                <a:solidFill>
                  <a:schemeClr val="tx1">
                    <a:lumMod val="65000"/>
                    <a:lumOff val="35000"/>
                  </a:schemeClr>
                </a:solidFill>
              </a:rPr>
              <a:t> </a:t>
            </a:r>
            <a:r>
              <a:rPr lang="fr-CA" dirty="0" err="1" smtClean="0">
                <a:solidFill>
                  <a:schemeClr val="tx1">
                    <a:lumMod val="65000"/>
                    <a:lumOff val="35000"/>
                  </a:schemeClr>
                </a:solidFill>
              </a:rPr>
              <a:t>needed</a:t>
            </a:r>
            <a:r>
              <a:rPr lang="fr-CA" dirty="0" smtClean="0">
                <a:solidFill>
                  <a:schemeClr val="tx1">
                    <a:lumMod val="65000"/>
                    <a:lumOff val="35000"/>
                  </a:schemeClr>
                </a:solidFill>
              </a:rPr>
              <a:t>.</a:t>
            </a:r>
            <a:endParaRPr lang="fr-CA"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descr="Lemon_15m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5483" y="4572261"/>
            <a:ext cx="828683" cy="192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2"/>
          <p:cNvSpPr txBox="1">
            <a:spLocks noChangeArrowheads="1"/>
          </p:cNvSpPr>
          <p:nvPr/>
        </p:nvSpPr>
        <p:spPr bwMode="auto">
          <a:xfrm>
            <a:off x="457200" y="2063276"/>
            <a:ext cx="6267450" cy="353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Char char="+"/>
            </a:pPr>
            <a:r>
              <a:rPr lang="en-US" sz="2800" dirty="0">
                <a:latin typeface="Franklin Gothic Book" panose="020B0503020102020204" pitchFamily="34" charset="0"/>
                <a:cs typeface="Arial" panose="020B0604020202020204" pitchFamily="34" charset="0"/>
              </a:rPr>
              <a:t>Sanitize—eliminate germs, viruses, and microbes</a:t>
            </a:r>
          </a:p>
          <a:p>
            <a:pPr eaLnBrk="1" hangingPunct="1">
              <a:spcBef>
                <a:spcPct val="0"/>
              </a:spcBef>
              <a:buClr>
                <a:srgbClr val="FF0000"/>
              </a:buClr>
              <a:buFont typeface="Franklin Gothic Medium" panose="020B0603020102020204" pitchFamily="34" charset="0"/>
              <a:buChar char="+"/>
            </a:pPr>
            <a:r>
              <a:rPr lang="en-US" sz="2800" dirty="0">
                <a:latin typeface="Franklin Gothic Book" panose="020B0503020102020204" pitchFamily="34" charset="0"/>
                <a:cs typeface="Arial" panose="020B0604020202020204" pitchFamily="34" charset="0"/>
              </a:rPr>
              <a:t>Soothe sore throat</a:t>
            </a:r>
          </a:p>
          <a:p>
            <a:pPr eaLnBrk="1" hangingPunct="1">
              <a:spcBef>
                <a:spcPct val="0"/>
              </a:spcBef>
              <a:buClr>
                <a:srgbClr val="FF0000"/>
              </a:buClr>
              <a:buFont typeface="Franklin Gothic Medium" panose="020B0603020102020204" pitchFamily="34" charset="0"/>
              <a:buChar char="+"/>
            </a:pPr>
            <a:r>
              <a:rPr lang="en-US" sz="2800" dirty="0">
                <a:latin typeface="Franklin Gothic Book" panose="020B0503020102020204" pitchFamily="34" charset="0"/>
                <a:cs typeface="Arial" panose="020B0604020202020204" pitchFamily="34" charset="0"/>
              </a:rPr>
              <a:t>Neutralize odors and reduce toxic stress exposure</a:t>
            </a:r>
          </a:p>
          <a:p>
            <a:pPr eaLnBrk="1" hangingPunct="1">
              <a:spcBef>
                <a:spcPct val="0"/>
              </a:spcBef>
              <a:buClr>
                <a:srgbClr val="FF0000"/>
              </a:buClr>
              <a:buFont typeface="Franklin Gothic Medium" panose="020B0603020102020204" pitchFamily="34" charset="0"/>
              <a:buChar char="+"/>
            </a:pPr>
            <a:r>
              <a:rPr lang="en-US" sz="2800" dirty="0">
                <a:latin typeface="Franklin Gothic Book" panose="020B0503020102020204" pitchFamily="34" charset="0"/>
                <a:cs typeface="Arial" panose="020B0604020202020204" pitchFamily="34" charset="0"/>
              </a:rPr>
              <a:t>Elevate </a:t>
            </a:r>
            <a:r>
              <a:rPr lang="en-US" sz="2800" dirty="0" smtClean="0">
                <a:latin typeface="Franklin Gothic Book" panose="020B0503020102020204" pitchFamily="34" charset="0"/>
                <a:cs typeface="Arial" panose="020B0604020202020204" pitchFamily="34" charset="0"/>
              </a:rPr>
              <a:t>mood</a:t>
            </a:r>
          </a:p>
          <a:p>
            <a:pPr eaLnBrk="1" hangingPunct="1">
              <a:spcBef>
                <a:spcPct val="0"/>
              </a:spcBef>
              <a:buClr>
                <a:srgbClr val="FF0000"/>
              </a:buClr>
              <a:buFont typeface="Franklin Gothic Medium" panose="020B0603020102020204" pitchFamily="34" charset="0"/>
              <a:buChar char="+"/>
            </a:pPr>
            <a:r>
              <a:rPr lang="en-US" sz="2800" dirty="0" smtClean="0">
                <a:latin typeface="Franklin Gothic Book" panose="020B0503020102020204" pitchFamily="34" charset="0"/>
                <a:cs typeface="Arial" panose="020B0604020202020204" pitchFamily="34" charset="0"/>
              </a:rPr>
              <a:t>Take </a:t>
            </a:r>
            <a:r>
              <a:rPr lang="en-US" sz="2800" dirty="0">
                <a:latin typeface="Franklin Gothic Book" panose="020B0503020102020204" pitchFamily="34" charset="0"/>
                <a:cs typeface="Arial" panose="020B0604020202020204" pitchFamily="34" charset="0"/>
              </a:rPr>
              <a:t>internally with water as an antioxidant </a:t>
            </a:r>
            <a:r>
              <a:rPr lang="en-US" sz="2800" dirty="0" smtClean="0">
                <a:latin typeface="Franklin Gothic Book" panose="020B0503020102020204" pitchFamily="34" charset="0"/>
                <a:cs typeface="Arial" panose="020B0604020202020204" pitchFamily="34" charset="0"/>
              </a:rPr>
              <a:t>and detoxifier</a:t>
            </a:r>
            <a:endParaRPr lang="en-US" sz="2800" dirty="0">
              <a:latin typeface="Franklin Gothic Book" panose="020B0503020102020204" pitchFamily="34" charset="0"/>
              <a:cs typeface="Arial" panose="020B0604020202020204" pitchFamily="34" charset="0"/>
            </a:endParaRPr>
          </a:p>
        </p:txBody>
      </p:sp>
      <p:pic>
        <p:nvPicPr>
          <p:cNvPr id="12" name="Picture 15" descr="Picture 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6488" y="6033084"/>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6413" y="6017209"/>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Picture 1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0150" y="6021972"/>
            <a:ext cx="6731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descr="Picture 1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8988" y="6029909"/>
            <a:ext cx="6588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1640" y="2422463"/>
            <a:ext cx="1593299" cy="2124398"/>
          </a:xfrm>
          <a:prstGeom prst="rect">
            <a:avLst/>
          </a:prstGeom>
        </p:spPr>
      </p:pic>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l="22998" r="20043"/>
          <a:stretch/>
        </p:blipFill>
        <p:spPr>
          <a:xfrm>
            <a:off x="7893873" y="2422463"/>
            <a:ext cx="910361" cy="2131022"/>
          </a:xfrm>
          <a:prstGeom prst="rect">
            <a:avLst/>
          </a:prstGeom>
        </p:spPr>
      </p:pic>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l="21713" r="20896"/>
          <a:stretch/>
        </p:blipFill>
        <p:spPr>
          <a:xfrm>
            <a:off x="7890516" y="4546861"/>
            <a:ext cx="914400" cy="2124398"/>
          </a:xfrm>
          <a:prstGeom prst="rect">
            <a:avLst/>
          </a:prstGeom>
        </p:spPr>
      </p:pic>
    </p:spTree>
    <p:extLst>
      <p:ext uri="{BB962C8B-B14F-4D97-AF65-F5344CB8AC3E}">
        <p14:creationId xmlns:p14="http://schemas.microsoft.com/office/powerpoint/2010/main" val="25773976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15" descr="Picture 1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2896" y="6053193"/>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6" descr="Picture 1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2821" y="6037318"/>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8" descr="Picture 1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5396" y="6050018"/>
            <a:ext cx="6588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2"/>
          <p:cNvSpPr txBox="1">
            <a:spLocks noChangeArrowheads="1"/>
          </p:cNvSpPr>
          <p:nvPr/>
        </p:nvSpPr>
        <p:spPr bwMode="auto">
          <a:xfrm>
            <a:off x="431383" y="2071743"/>
            <a:ext cx="8258175"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Char char="+"/>
            </a:pPr>
            <a:r>
              <a:rPr lang="en-US" sz="2900">
                <a:latin typeface="Franklin Gothic Book" panose="020B0503020102020204" pitchFamily="34" charset="0"/>
                <a:cs typeface="Arial" panose="020B0604020202020204" pitchFamily="34" charset="0"/>
              </a:rPr>
              <a:t> Eliminates airborne pathogens</a:t>
            </a:r>
          </a:p>
          <a:p>
            <a:pPr eaLnBrk="1" hangingPunct="1">
              <a:spcBef>
                <a:spcPct val="0"/>
              </a:spcBef>
              <a:buClr>
                <a:srgbClr val="FF0000"/>
              </a:buClr>
              <a:buFont typeface="Franklin Gothic Medium" panose="020B0603020102020204" pitchFamily="34" charset="0"/>
              <a:buChar char="+"/>
            </a:pPr>
            <a:r>
              <a:rPr lang="en-US" sz="2900">
                <a:latin typeface="Franklin Gothic Book" panose="020B0503020102020204" pitchFamily="34" charset="0"/>
                <a:cs typeface="Arial" panose="020B0604020202020204" pitchFamily="34" charset="0"/>
              </a:rPr>
              <a:t> Bacteria &amp; Viruses</a:t>
            </a:r>
          </a:p>
          <a:p>
            <a:pPr eaLnBrk="1" hangingPunct="1">
              <a:spcBef>
                <a:spcPct val="0"/>
              </a:spcBef>
              <a:buClr>
                <a:srgbClr val="FF0000"/>
              </a:buClr>
              <a:buFont typeface="Franklin Gothic Medium" panose="020B0603020102020204" pitchFamily="34" charset="0"/>
              <a:buChar char="+"/>
            </a:pPr>
            <a:r>
              <a:rPr lang="en-US" sz="2900">
                <a:latin typeface="Franklin Gothic Book" panose="020B0503020102020204" pitchFamily="34" charset="0"/>
                <a:cs typeface="Arial" panose="020B0604020202020204" pitchFamily="34" charset="0"/>
              </a:rPr>
              <a:t> Mold and Fungus</a:t>
            </a:r>
          </a:p>
          <a:p>
            <a:pPr eaLnBrk="1" hangingPunct="1">
              <a:spcBef>
                <a:spcPct val="0"/>
              </a:spcBef>
              <a:buClr>
                <a:srgbClr val="FF0000"/>
              </a:buClr>
              <a:buFont typeface="Franklin Gothic Medium" panose="020B0603020102020204" pitchFamily="34" charset="0"/>
              <a:buChar char="+"/>
            </a:pPr>
            <a:r>
              <a:rPr lang="en-US" sz="2900">
                <a:latin typeface="Franklin Gothic Book" panose="020B0503020102020204" pitchFamily="34" charset="0"/>
                <a:cs typeface="Arial" panose="020B0604020202020204" pitchFamily="34" charset="0"/>
              </a:rPr>
              <a:t> Clean cuts and wounds</a:t>
            </a:r>
          </a:p>
          <a:p>
            <a:pPr eaLnBrk="1" hangingPunct="1">
              <a:spcBef>
                <a:spcPct val="0"/>
              </a:spcBef>
              <a:buClr>
                <a:srgbClr val="FF0000"/>
              </a:buClr>
              <a:buFont typeface="Franklin Gothic Medium" panose="020B0603020102020204" pitchFamily="34" charset="0"/>
              <a:buChar char="+"/>
            </a:pPr>
            <a:r>
              <a:rPr lang="en-US" sz="2900">
                <a:latin typeface="Franklin Gothic Book" panose="020B0503020102020204" pitchFamily="34" charset="0"/>
                <a:cs typeface="Arial" panose="020B0604020202020204" pitchFamily="34" charset="0"/>
              </a:rPr>
              <a:t> Neutralizes poisons from insects</a:t>
            </a:r>
          </a:p>
        </p:txBody>
      </p:sp>
      <p:sp>
        <p:nvSpPr>
          <p:cNvPr id="25" name="Text Box 14"/>
          <p:cNvSpPr txBox="1">
            <a:spLocks noChangeArrowheads="1"/>
          </p:cNvSpPr>
          <p:nvPr/>
        </p:nvSpPr>
        <p:spPr bwMode="auto">
          <a:xfrm>
            <a:off x="583783" y="5265793"/>
            <a:ext cx="527798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400" eaLnBrk="1" hangingPunct="1">
              <a:spcBef>
                <a:spcPct val="0"/>
              </a:spcBef>
              <a:buFontTx/>
              <a:buNone/>
            </a:pPr>
            <a:r>
              <a:rPr lang="en-US" sz="1400" b="1" dirty="0"/>
              <a:t>Blend Includes: </a:t>
            </a:r>
            <a:r>
              <a:rPr lang="en-US" sz="1400" dirty="0"/>
              <a:t>lemon, lime, pine, cilantro, </a:t>
            </a:r>
            <a:r>
              <a:rPr lang="en-US" sz="1400" dirty="0" err="1"/>
              <a:t>melaleuca</a:t>
            </a:r>
            <a:r>
              <a:rPr lang="en-US" sz="1400" dirty="0"/>
              <a:t>, and </a:t>
            </a:r>
            <a:r>
              <a:rPr lang="en-US" sz="1400" dirty="0" err="1"/>
              <a:t>cintronella</a:t>
            </a:r>
            <a:endParaRPr lang="en-US" sz="1400" dirty="0"/>
          </a:p>
        </p:txBody>
      </p:sp>
      <p:pic>
        <p:nvPicPr>
          <p:cNvPr id="12" name="Picture 15" descr="Picture 1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6488" y="6033084"/>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Picture 1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6413" y="6017209"/>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descr="Picture 1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8988" y="6029909"/>
            <a:ext cx="6588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pic>
        <p:nvPicPr>
          <p:cNvPr id="26" name="Picture 13" descr="doterra-essential-oil-blend-Purify (Sm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671887"/>
            <a:ext cx="2503488"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2770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13" descr="Melaleuca_15m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3779838"/>
            <a:ext cx="1241425"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2"/>
          <p:cNvSpPr txBox="1">
            <a:spLocks noChangeArrowheads="1"/>
          </p:cNvSpPr>
          <p:nvPr/>
        </p:nvSpPr>
        <p:spPr bwMode="auto">
          <a:xfrm>
            <a:off x="415925" y="2178050"/>
            <a:ext cx="8258175" cy="389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Soothe blemishes, rashes, skin irritations</a:t>
            </a:r>
          </a:p>
          <a:p>
            <a:pPr eaLnBrk="1" hangingPunct="1">
              <a:spcBef>
                <a:spcPct val="0"/>
              </a:spcBef>
              <a:buClr>
                <a:srgbClr val="FF0000"/>
              </a:buClr>
              <a:buFontTx/>
              <a:buNone/>
            </a:pPr>
            <a:endParaRPr lang="en-US" sz="3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Encourage healthy scalp and hair</a:t>
            </a:r>
          </a:p>
          <a:p>
            <a:pPr eaLnBrk="1" hangingPunct="1">
              <a:spcBef>
                <a:spcPct val="0"/>
              </a:spcBef>
              <a:buClr>
                <a:srgbClr val="FF0000"/>
              </a:buClr>
              <a:buFontTx/>
              <a:buNone/>
            </a:pPr>
            <a:endParaRPr lang="en-US" sz="3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Diminish nail and foot </a:t>
            </a:r>
            <a:r>
              <a:rPr lang="en-US" sz="2900" dirty="0" smtClean="0">
                <a:latin typeface="Franklin Gothic Book" panose="020B0503020102020204" pitchFamily="34" charset="0"/>
                <a:cs typeface="Arial" panose="020B0604020202020204" pitchFamily="34" charset="0"/>
              </a:rPr>
              <a:t>fungus (Athlete’s Foot)</a:t>
            </a:r>
            <a:endParaRPr lang="en-US" sz="2900" dirty="0">
              <a:latin typeface="Franklin Gothic Book" panose="020B0503020102020204" pitchFamily="34" charset="0"/>
              <a:cs typeface="Arial" panose="020B0604020202020204" pitchFamily="34" charset="0"/>
            </a:endParaRPr>
          </a:p>
          <a:p>
            <a:pPr eaLnBrk="1" hangingPunct="1">
              <a:spcBef>
                <a:spcPct val="0"/>
              </a:spcBef>
              <a:buClr>
                <a:srgbClr val="FF0000"/>
              </a:buClr>
              <a:buFontTx/>
              <a:buNone/>
            </a:pPr>
            <a:endParaRPr lang="en-US" sz="3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Calm cold sores</a:t>
            </a:r>
          </a:p>
          <a:p>
            <a:pPr eaLnBrk="1" hangingPunct="1">
              <a:spcBef>
                <a:spcPct val="0"/>
              </a:spcBef>
              <a:buClr>
                <a:srgbClr val="FF0000"/>
              </a:buClr>
              <a:buFont typeface="Franklin Gothic Medium" panose="020B0603020102020204" pitchFamily="34" charset="0"/>
              <a:buChar char="+"/>
            </a:pPr>
            <a:endParaRPr lang="en-US" sz="3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Control Candida/yeast</a:t>
            </a:r>
          </a:p>
          <a:p>
            <a:pPr eaLnBrk="1" hangingPunct="1">
              <a:spcBef>
                <a:spcPct val="0"/>
              </a:spcBef>
              <a:buClr>
                <a:srgbClr val="FF0000"/>
              </a:buClr>
              <a:buFontTx/>
              <a:buNone/>
            </a:pPr>
            <a:endParaRPr lang="en-US" sz="3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Reduce </a:t>
            </a:r>
            <a:r>
              <a:rPr lang="en-US" sz="2900" dirty="0" smtClean="0">
                <a:latin typeface="Franklin Gothic Book" panose="020B0503020102020204" pitchFamily="34" charset="0"/>
                <a:cs typeface="Arial" panose="020B0604020202020204" pitchFamily="34" charset="0"/>
              </a:rPr>
              <a:t>acne</a:t>
            </a:r>
          </a:p>
          <a:p>
            <a:pPr eaLnBrk="1" hangingPunct="1">
              <a:spcBef>
                <a:spcPct val="0"/>
              </a:spcBef>
              <a:buClr>
                <a:srgbClr val="FF0000"/>
              </a:buClr>
              <a:buFont typeface="Franklin Gothic Medium" panose="020B0603020102020204" pitchFamily="34" charset="0"/>
              <a:buChar char="+"/>
            </a:pPr>
            <a:r>
              <a:rPr lang="en-US" sz="2900" dirty="0" smtClean="0">
                <a:solidFill>
                  <a:srgbClr val="FFC000"/>
                </a:solidFill>
                <a:latin typeface="Franklin Gothic Book" panose="020B0503020102020204" pitchFamily="34" charset="0"/>
                <a:cs typeface="Arial" panose="020B0604020202020204" pitchFamily="34" charset="0"/>
              </a:rPr>
              <a:t>LICE!</a:t>
            </a:r>
            <a:endParaRPr lang="en-US" sz="2900" dirty="0">
              <a:solidFill>
                <a:srgbClr val="FFC000"/>
              </a:solidFill>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endParaRPr lang="en-US" sz="2900" dirty="0">
              <a:latin typeface="Franklin Gothic Book" panose="020B0503020102020204" pitchFamily="34" charset="0"/>
              <a:cs typeface="Arial" panose="020B0604020202020204" pitchFamily="34" charset="0"/>
            </a:endParaRPr>
          </a:p>
        </p:txBody>
      </p:sp>
      <p:pic>
        <p:nvPicPr>
          <p:cNvPr id="12" name="Picture 15" descr="Picture 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6488" y="6033084"/>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6413" y="6017209"/>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Picture 1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0150" y="6021972"/>
            <a:ext cx="6731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descr="Picture 1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8988" y="6029909"/>
            <a:ext cx="6588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spTree>
    <p:extLst>
      <p:ext uri="{BB962C8B-B14F-4D97-AF65-F5344CB8AC3E}">
        <p14:creationId xmlns:p14="http://schemas.microsoft.com/office/powerpoint/2010/main" val="15993459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3" descr="Breathe_15m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779837"/>
            <a:ext cx="1243013"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descr="Picture 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35463" y="6062662"/>
            <a:ext cx="6381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5388" y="6046787"/>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6" descr="Picture 18.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83275" y="6046787"/>
            <a:ext cx="65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2"/>
          <p:cNvSpPr txBox="1">
            <a:spLocks noChangeArrowheads="1"/>
          </p:cNvSpPr>
          <p:nvPr/>
        </p:nvSpPr>
        <p:spPr bwMode="auto">
          <a:xfrm>
            <a:off x="428625" y="2081212"/>
            <a:ext cx="825817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Char char="+"/>
            </a:pPr>
            <a:r>
              <a:rPr lang="en-US" sz="2900">
                <a:latin typeface="Franklin Gothic Book" panose="020B0503020102020204" pitchFamily="34" charset="0"/>
                <a:cs typeface="Arial" panose="020B0604020202020204" pitchFamily="34" charset="0"/>
              </a:rPr>
              <a:t>Clear lungs and sinuses</a:t>
            </a:r>
          </a:p>
          <a:p>
            <a:pPr eaLnBrk="1" hangingPunct="1">
              <a:spcBef>
                <a:spcPct val="0"/>
              </a:spcBef>
              <a:buClr>
                <a:srgbClr val="FF0000"/>
              </a:buClr>
              <a:buFont typeface="Franklin Gothic Medium" panose="020B0603020102020204" pitchFamily="34" charset="0"/>
              <a:buChar char="+"/>
            </a:pPr>
            <a:endParaRPr lang="en-US" sz="70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a:latin typeface="Franklin Gothic Book" panose="020B0503020102020204" pitchFamily="34" charset="0"/>
                <a:cs typeface="Arial" panose="020B0604020202020204" pitchFamily="34" charset="0"/>
              </a:rPr>
              <a:t>Improve respiratory discomfort and congestion</a:t>
            </a:r>
          </a:p>
          <a:p>
            <a:pPr eaLnBrk="1" hangingPunct="1">
              <a:spcBef>
                <a:spcPct val="0"/>
              </a:spcBef>
              <a:buClr>
                <a:srgbClr val="FF0000"/>
              </a:buClr>
              <a:buFont typeface="Franklin Gothic Medium" panose="020B0603020102020204" pitchFamily="34" charset="0"/>
              <a:buChar char="+"/>
            </a:pPr>
            <a:endParaRPr lang="en-US" sz="70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a:latin typeface="Franklin Gothic Book" panose="020B0503020102020204" pitchFamily="34" charset="0"/>
                <a:cs typeface="Arial" panose="020B0604020202020204" pitchFamily="34" charset="0"/>
              </a:rPr>
              <a:t>Calm asthma attacks and symptoms</a:t>
            </a:r>
          </a:p>
          <a:p>
            <a:pPr eaLnBrk="1" hangingPunct="1">
              <a:spcBef>
                <a:spcPct val="0"/>
              </a:spcBef>
              <a:buClr>
                <a:srgbClr val="FF0000"/>
              </a:buClr>
              <a:buFont typeface="Franklin Gothic Medium" panose="020B0603020102020204" pitchFamily="34" charset="0"/>
              <a:buChar char="+"/>
            </a:pPr>
            <a:endParaRPr lang="en-US" sz="70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a:latin typeface="Franklin Gothic Book" panose="020B0503020102020204" pitchFamily="34" charset="0"/>
                <a:cs typeface="Arial" panose="020B0604020202020204" pitchFamily="34" charset="0"/>
              </a:rPr>
              <a:t>Soothe cold/flu discomfort</a:t>
            </a:r>
          </a:p>
          <a:p>
            <a:pPr eaLnBrk="1" hangingPunct="1">
              <a:spcBef>
                <a:spcPct val="0"/>
              </a:spcBef>
              <a:buClr>
                <a:srgbClr val="FF0000"/>
              </a:buClr>
              <a:buFontTx/>
              <a:buNone/>
            </a:pPr>
            <a:endParaRPr lang="en-US" sz="70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a:latin typeface="Franklin Gothic Book" panose="020B0503020102020204" pitchFamily="34" charset="0"/>
                <a:cs typeface="Arial" panose="020B0604020202020204" pitchFamily="34" charset="0"/>
              </a:rPr>
              <a:t>Calm cough</a:t>
            </a:r>
          </a:p>
        </p:txBody>
      </p:sp>
      <p:sp>
        <p:nvSpPr>
          <p:cNvPr id="22" name="Text Box 10"/>
          <p:cNvSpPr txBox="1">
            <a:spLocks noChangeArrowheads="1"/>
          </p:cNvSpPr>
          <p:nvPr/>
        </p:nvSpPr>
        <p:spPr bwMode="auto">
          <a:xfrm>
            <a:off x="469900" y="4935537"/>
            <a:ext cx="5008563"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pPr>
            <a:r>
              <a:rPr lang="en-US" sz="1800" b="1"/>
              <a:t>Blend includes</a:t>
            </a:r>
            <a:r>
              <a:rPr lang="en-US" sz="1800"/>
              <a:t>: </a:t>
            </a:r>
          </a:p>
          <a:p>
            <a:pPr eaLnBrk="1" hangingPunct="1">
              <a:spcBef>
                <a:spcPct val="50000"/>
              </a:spcBef>
            </a:pPr>
            <a:r>
              <a:rPr lang="en-US" sz="1800"/>
              <a:t>Laurel leaf, peppermint, eucalyptus, melaleuca, lemon and ravensara. </a:t>
            </a:r>
          </a:p>
        </p:txBody>
      </p:sp>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spTree>
    <p:extLst>
      <p:ext uri="{BB962C8B-B14F-4D97-AF65-F5344CB8AC3E}">
        <p14:creationId xmlns:p14="http://schemas.microsoft.com/office/powerpoint/2010/main" val="10277291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13" descr="DigestZen_15m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779838"/>
            <a:ext cx="1243013"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Picture 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0138" y="6070600"/>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0063" y="6054725"/>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Picture 1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6059488"/>
            <a:ext cx="6731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descr="Picture 1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2638" y="6067425"/>
            <a:ext cx="6588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2"/>
          <p:cNvSpPr txBox="1">
            <a:spLocks noChangeArrowheads="1"/>
          </p:cNvSpPr>
          <p:nvPr/>
        </p:nvSpPr>
        <p:spPr bwMode="auto">
          <a:xfrm>
            <a:off x="428625" y="2089150"/>
            <a:ext cx="825817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Char char="+"/>
            </a:pPr>
            <a:r>
              <a:rPr lang="en-US" sz="2900">
                <a:latin typeface="Franklin Gothic Book" panose="020B0503020102020204" pitchFamily="34" charset="0"/>
                <a:cs typeface="Arial" panose="020B0604020202020204" pitchFamily="34" charset="0"/>
              </a:rPr>
              <a:t>Ease stomach and digestive discomfort</a:t>
            </a:r>
          </a:p>
          <a:p>
            <a:pPr eaLnBrk="1" hangingPunct="1">
              <a:spcBef>
                <a:spcPct val="0"/>
              </a:spcBef>
              <a:buClr>
                <a:srgbClr val="FF0000"/>
              </a:buClr>
              <a:buFont typeface="Franklin Gothic Medium" panose="020B0603020102020204" pitchFamily="34" charset="0"/>
              <a:buChar char="+"/>
            </a:pPr>
            <a:endParaRPr lang="en-US" sz="70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a:latin typeface="Franklin Gothic Book" panose="020B0503020102020204" pitchFamily="34" charset="0"/>
                <a:cs typeface="Arial" panose="020B0604020202020204" pitchFamily="34" charset="0"/>
              </a:rPr>
              <a:t>Relieve nausea and motion sickness</a:t>
            </a:r>
          </a:p>
          <a:p>
            <a:pPr eaLnBrk="1" hangingPunct="1">
              <a:spcBef>
                <a:spcPct val="0"/>
              </a:spcBef>
              <a:buClr>
                <a:srgbClr val="FF0000"/>
              </a:buClr>
              <a:buFont typeface="Franklin Gothic Medium" panose="020B0603020102020204" pitchFamily="34" charset="0"/>
              <a:buChar char="+"/>
            </a:pPr>
            <a:endParaRPr lang="en-US" sz="70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a:latin typeface="Franklin Gothic Book" panose="020B0503020102020204" pitchFamily="34" charset="0"/>
                <a:cs typeface="Arial" panose="020B0604020202020204" pitchFamily="34" charset="0"/>
              </a:rPr>
              <a:t>Calm heartburn and acid reflux</a:t>
            </a:r>
          </a:p>
          <a:p>
            <a:pPr eaLnBrk="1" hangingPunct="1">
              <a:spcBef>
                <a:spcPct val="0"/>
              </a:spcBef>
              <a:buClr>
                <a:srgbClr val="FF0000"/>
              </a:buClr>
              <a:buFont typeface="Franklin Gothic Medium" panose="020B0603020102020204" pitchFamily="34" charset="0"/>
              <a:buChar char="+"/>
            </a:pPr>
            <a:endParaRPr lang="en-US" sz="70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a:latin typeface="Franklin Gothic Book" panose="020B0503020102020204" pitchFamily="34" charset="0"/>
                <a:cs typeface="Arial" panose="020B0604020202020204" pitchFamily="34" charset="0"/>
              </a:rPr>
              <a:t>Support healthy, comfortable digestion</a:t>
            </a:r>
          </a:p>
          <a:p>
            <a:pPr eaLnBrk="1" hangingPunct="1">
              <a:spcBef>
                <a:spcPct val="0"/>
              </a:spcBef>
              <a:buClr>
                <a:srgbClr val="FF0000"/>
              </a:buClr>
              <a:buFontTx/>
              <a:buNone/>
            </a:pPr>
            <a:endParaRPr lang="en-US" sz="70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a:latin typeface="Franklin Gothic Book" panose="020B0503020102020204" pitchFamily="34" charset="0"/>
                <a:cs typeface="Arial" panose="020B0604020202020204" pitchFamily="34" charset="0"/>
              </a:rPr>
              <a:t>Ease digestive issues</a:t>
            </a:r>
          </a:p>
        </p:txBody>
      </p:sp>
      <p:sp>
        <p:nvSpPr>
          <p:cNvPr id="23" name="Text Box 13"/>
          <p:cNvSpPr txBox="1">
            <a:spLocks noChangeArrowheads="1"/>
          </p:cNvSpPr>
          <p:nvPr/>
        </p:nvSpPr>
        <p:spPr bwMode="auto">
          <a:xfrm>
            <a:off x="469900" y="5318125"/>
            <a:ext cx="605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r>
              <a:rPr lang="en-US" sz="1800" b="1"/>
              <a:t>Blend includes</a:t>
            </a:r>
            <a:r>
              <a:rPr lang="en-US" sz="1800"/>
              <a:t>: Ginger, peppermint, tarragon, fennel, caraway, coriander and anise.</a:t>
            </a:r>
          </a:p>
        </p:txBody>
      </p:sp>
      <p:pic>
        <p:nvPicPr>
          <p:cNvPr id="20" name="Picture 26" descr="Picture 18.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83275" y="6046787"/>
            <a:ext cx="65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spTree>
    <p:extLst>
      <p:ext uri="{BB962C8B-B14F-4D97-AF65-F5344CB8AC3E}">
        <p14:creationId xmlns:p14="http://schemas.microsoft.com/office/powerpoint/2010/main" val="37161128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13" descr="Lavender_15m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792538"/>
            <a:ext cx="12414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descr="Picture 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0138" y="6105525"/>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1"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0063" y="6089650"/>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2" descr="Picture 1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6094413"/>
            <a:ext cx="6731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descr="Picture 1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18188" y="6092825"/>
            <a:ext cx="6588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sp>
        <p:nvSpPr>
          <p:cNvPr id="3" name="TextBox 2"/>
          <p:cNvSpPr txBox="1"/>
          <p:nvPr/>
        </p:nvSpPr>
        <p:spPr>
          <a:xfrm>
            <a:off x="765545" y="5249346"/>
            <a:ext cx="5654305" cy="369332"/>
          </a:xfrm>
          <a:prstGeom prst="rect">
            <a:avLst/>
          </a:prstGeom>
          <a:noFill/>
        </p:spPr>
        <p:txBody>
          <a:bodyPr wrap="none" rtlCol="0">
            <a:spAutoFit/>
          </a:bodyPr>
          <a:lstStyle/>
          <a:p>
            <a:r>
              <a:rPr lang="en-US" dirty="0" smtClean="0">
                <a:solidFill>
                  <a:srgbClr val="FFC000"/>
                </a:solidFill>
              </a:rPr>
              <a:t>** Combine with Lemon and Peppermint to fight allergies.</a:t>
            </a:r>
            <a:endParaRPr lang="en-US" dirty="0">
              <a:solidFill>
                <a:srgbClr val="FFC000"/>
              </a:solidFill>
            </a:endParaRPr>
          </a:p>
        </p:txBody>
      </p:sp>
      <p:sp>
        <p:nvSpPr>
          <p:cNvPr id="11" name="TextBox 12"/>
          <p:cNvSpPr txBox="1">
            <a:spLocks noChangeArrowheads="1"/>
          </p:cNvSpPr>
          <p:nvPr/>
        </p:nvSpPr>
        <p:spPr bwMode="auto">
          <a:xfrm>
            <a:off x="415925" y="2108200"/>
            <a:ext cx="8258175"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Calm anxiety and soothe emotions</a:t>
            </a: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Reduce stress and encourage a restful sleep</a:t>
            </a:r>
          </a:p>
          <a:p>
            <a:pPr eaLnBrk="1" hangingPunct="1">
              <a:spcBef>
                <a:spcPct val="0"/>
              </a:spcBef>
              <a:buClr>
                <a:srgbClr val="FF0000"/>
              </a:buClr>
              <a:buFont typeface="Franklin Gothic Medium" panose="020B0603020102020204" pitchFamily="34" charset="0"/>
              <a:buChar char="+"/>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Soothe and cleanse irritated skin, scrapes, and wounds</a:t>
            </a:r>
          </a:p>
          <a:p>
            <a:pPr eaLnBrk="1" hangingPunct="1">
              <a:spcBef>
                <a:spcPct val="0"/>
              </a:spcBef>
              <a:buClr>
                <a:srgbClr val="FF0000"/>
              </a:buClr>
              <a:buFont typeface="Franklin Gothic Medium" panose="020B0603020102020204" pitchFamily="34" charset="0"/>
              <a:buChar char="+"/>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Neutralize insect bites/stings</a:t>
            </a: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Regenerate burns and damaged skin</a:t>
            </a:r>
          </a:p>
          <a:p>
            <a:pPr eaLnBrk="1" hangingPunct="1">
              <a:spcBef>
                <a:spcPct val="0"/>
              </a:spcBef>
              <a:buClr>
                <a:srgbClr val="FF0000"/>
              </a:buClr>
              <a:buFontTx/>
              <a:buNone/>
            </a:pPr>
            <a:endParaRPr lang="en-US" sz="2900" dirty="0">
              <a:latin typeface="Franklin Gothic Book" panose="020B0503020102020204" pitchFamily="34" charset="0"/>
              <a:cs typeface="Arial" panose="020B0604020202020204" pitchFamily="34" charset="0"/>
            </a:endParaRPr>
          </a:p>
          <a:p>
            <a:pPr eaLnBrk="1" hangingPunct="1">
              <a:spcBef>
                <a:spcPct val="0"/>
              </a:spcBef>
              <a:buFont typeface="Wingdings" panose="05000000000000000000" pitchFamily="2" charset="2"/>
              <a:buChar char="S"/>
            </a:pPr>
            <a:endParaRPr lang="en-US" sz="2900" dirty="0">
              <a:latin typeface="Franklin Gothic Medium" panose="020B0603020102020204" pitchFamily="34" charset="0"/>
              <a:cs typeface="Arial" panose="020B0604020202020204" pitchFamily="34" charset="0"/>
            </a:endParaRPr>
          </a:p>
        </p:txBody>
      </p:sp>
    </p:spTree>
    <p:extLst>
      <p:ext uri="{BB962C8B-B14F-4D97-AF65-F5344CB8AC3E}">
        <p14:creationId xmlns:p14="http://schemas.microsoft.com/office/powerpoint/2010/main" val="21671562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8" descr="Peppermint_15m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3779838"/>
            <a:ext cx="1293812"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2"/>
          <p:cNvSpPr txBox="1">
            <a:spLocks noChangeArrowheads="1"/>
          </p:cNvSpPr>
          <p:nvPr/>
        </p:nvSpPr>
        <p:spPr bwMode="auto">
          <a:xfrm>
            <a:off x="457200" y="1841515"/>
            <a:ext cx="8258175"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Reduce body temperature</a:t>
            </a:r>
          </a:p>
          <a:p>
            <a:pPr eaLnBrk="1" hangingPunct="1">
              <a:spcBef>
                <a:spcPct val="0"/>
              </a:spcBef>
              <a:buClr>
                <a:srgbClr val="FF0000"/>
              </a:buClr>
              <a:buFont typeface="Franklin Gothic Medium" panose="020B0603020102020204" pitchFamily="34" charset="0"/>
              <a:buChar char="+"/>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Invigorate lungs, open airways, reduce chest congestion</a:t>
            </a:r>
          </a:p>
          <a:p>
            <a:pPr eaLnBrk="1" hangingPunct="1">
              <a:spcBef>
                <a:spcPct val="0"/>
              </a:spcBef>
              <a:buClr>
                <a:srgbClr val="FF0000"/>
              </a:buClr>
              <a:buFont typeface="Franklin Gothic Medium" panose="020B0603020102020204" pitchFamily="34" charset="0"/>
              <a:buChar char="+"/>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Calm headaches and cough</a:t>
            </a:r>
          </a:p>
          <a:p>
            <a:pPr eaLnBrk="1" hangingPunct="1">
              <a:spcBef>
                <a:spcPct val="0"/>
              </a:spcBef>
              <a:buClr>
                <a:srgbClr val="FF0000"/>
              </a:buClr>
              <a:buFont typeface="Franklin Gothic Medium" panose="020B0603020102020204" pitchFamily="34" charset="0"/>
              <a:buChar char="+"/>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Energize and invigorate</a:t>
            </a:r>
          </a:p>
          <a:p>
            <a:pPr eaLnBrk="1" hangingPunct="1">
              <a:spcBef>
                <a:spcPct val="0"/>
              </a:spcBef>
              <a:buClr>
                <a:srgbClr val="FF0000"/>
              </a:buClr>
              <a:buFontTx/>
              <a:buNone/>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Ease digestive complaints</a:t>
            </a:r>
          </a:p>
          <a:p>
            <a:pPr eaLnBrk="1" hangingPunct="1">
              <a:spcBef>
                <a:spcPct val="0"/>
              </a:spcBef>
              <a:buClr>
                <a:srgbClr val="FF0000"/>
              </a:buClr>
              <a:buFontTx/>
              <a:buNone/>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900" dirty="0">
                <a:latin typeface="Franklin Gothic Book" panose="020B0503020102020204" pitchFamily="34" charset="0"/>
                <a:cs typeface="Arial" panose="020B0604020202020204" pitchFamily="34" charset="0"/>
              </a:rPr>
              <a:t>Improve mental alertness/focus</a:t>
            </a:r>
          </a:p>
        </p:txBody>
      </p:sp>
      <p:pic>
        <p:nvPicPr>
          <p:cNvPr id="11" name="Picture 15" descr="Picture 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0138" y="6070600"/>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0063" y="6054725"/>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Picture 1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6059488"/>
            <a:ext cx="6731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descr="Picture 1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2638" y="6067425"/>
            <a:ext cx="6588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6" descr="Picture 18.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83275" y="6046787"/>
            <a:ext cx="65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sp>
        <p:nvSpPr>
          <p:cNvPr id="16" name="TextBox 15"/>
          <p:cNvSpPr txBox="1"/>
          <p:nvPr/>
        </p:nvSpPr>
        <p:spPr>
          <a:xfrm>
            <a:off x="766339" y="5592249"/>
            <a:ext cx="5540106" cy="369332"/>
          </a:xfrm>
          <a:prstGeom prst="rect">
            <a:avLst/>
          </a:prstGeom>
          <a:noFill/>
        </p:spPr>
        <p:txBody>
          <a:bodyPr wrap="none" rtlCol="0">
            <a:spAutoFit/>
          </a:bodyPr>
          <a:lstStyle/>
          <a:p>
            <a:r>
              <a:rPr lang="en-US" dirty="0" smtClean="0">
                <a:solidFill>
                  <a:srgbClr val="FFC000"/>
                </a:solidFill>
              </a:rPr>
              <a:t>** Favorite diffuser combo = Peppermint + Wild Orange!</a:t>
            </a:r>
            <a:endParaRPr lang="en-US" dirty="0">
              <a:solidFill>
                <a:srgbClr val="FFC000"/>
              </a:solidFill>
            </a:endParaRPr>
          </a:p>
        </p:txBody>
      </p:sp>
    </p:spTree>
    <p:extLst>
      <p:ext uri="{BB962C8B-B14F-4D97-AF65-F5344CB8AC3E}">
        <p14:creationId xmlns:p14="http://schemas.microsoft.com/office/powerpoint/2010/main" val="15676855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13" descr="Lavender_15m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792538"/>
            <a:ext cx="12414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descr="Picture 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0138" y="6105525"/>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1"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0063" y="6089650"/>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2" descr="Picture 1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6094413"/>
            <a:ext cx="6731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descr="Picture 1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18188" y="6092825"/>
            <a:ext cx="6588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2"/>
          <p:cNvSpPr txBox="1">
            <a:spLocks noChangeArrowheads="1"/>
          </p:cNvSpPr>
          <p:nvPr/>
        </p:nvSpPr>
        <p:spPr bwMode="auto">
          <a:xfrm>
            <a:off x="428625" y="2089150"/>
            <a:ext cx="8258175" cy="2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Char char="+"/>
            </a:pPr>
            <a:r>
              <a:rPr lang="en-US" sz="2900" dirty="0" smtClean="0">
                <a:latin typeface="Franklin Gothic Book" panose="020B0503020102020204" pitchFamily="34" charset="0"/>
                <a:cs typeface="Arial" panose="020B0604020202020204" pitchFamily="34" charset="0"/>
              </a:rPr>
              <a:t>Memory retention and recall</a:t>
            </a:r>
          </a:p>
          <a:p>
            <a:pPr eaLnBrk="1" hangingPunct="1">
              <a:spcBef>
                <a:spcPct val="0"/>
              </a:spcBef>
              <a:buClr>
                <a:srgbClr val="FF0000"/>
              </a:buClr>
              <a:buFont typeface="Franklin Gothic Medium" panose="020B0603020102020204" pitchFamily="34" charset="0"/>
              <a:buChar char="+"/>
            </a:pPr>
            <a:r>
              <a:rPr lang="en-US" sz="2900" dirty="0" smtClean="0">
                <a:latin typeface="Franklin Gothic Book" panose="020B0503020102020204" pitchFamily="34" charset="0"/>
                <a:cs typeface="Arial" panose="020B0604020202020204" pitchFamily="34" charset="0"/>
              </a:rPr>
              <a:t>Headaches</a:t>
            </a:r>
          </a:p>
          <a:p>
            <a:pPr eaLnBrk="1" hangingPunct="1">
              <a:spcBef>
                <a:spcPct val="0"/>
              </a:spcBef>
              <a:buClr>
                <a:srgbClr val="FF0000"/>
              </a:buClr>
              <a:buFont typeface="Franklin Gothic Medium" panose="020B0603020102020204" pitchFamily="34" charset="0"/>
              <a:buChar char="+"/>
            </a:pPr>
            <a:r>
              <a:rPr lang="en-US" sz="2900" dirty="0" smtClean="0">
                <a:latin typeface="Franklin Gothic Book" panose="020B0503020102020204" pitchFamily="34" charset="0"/>
                <a:cs typeface="Arial" panose="020B0604020202020204" pitchFamily="34" charset="0"/>
              </a:rPr>
              <a:t>Constipation</a:t>
            </a:r>
          </a:p>
          <a:p>
            <a:pPr eaLnBrk="1" hangingPunct="1">
              <a:spcBef>
                <a:spcPct val="0"/>
              </a:spcBef>
              <a:buClr>
                <a:srgbClr val="FF0000"/>
              </a:buClr>
              <a:buFont typeface="Franklin Gothic Medium" panose="020B0603020102020204" pitchFamily="34" charset="0"/>
              <a:buChar char="+"/>
            </a:pPr>
            <a:r>
              <a:rPr lang="en-US" sz="2900" dirty="0" smtClean="0">
                <a:latin typeface="Franklin Gothic Book" panose="020B0503020102020204" pitchFamily="34" charset="0"/>
                <a:cs typeface="Arial" panose="020B0604020202020204" pitchFamily="34" charset="0"/>
              </a:rPr>
              <a:t>Flu</a:t>
            </a:r>
          </a:p>
          <a:p>
            <a:pPr eaLnBrk="1" hangingPunct="1">
              <a:spcBef>
                <a:spcPct val="0"/>
              </a:spcBef>
              <a:buClr>
                <a:srgbClr val="FF0000"/>
              </a:buClr>
              <a:buFont typeface="Franklin Gothic Medium" panose="020B0603020102020204" pitchFamily="34" charset="0"/>
              <a:buChar char="+"/>
            </a:pPr>
            <a:r>
              <a:rPr lang="en-US" sz="2900" dirty="0" smtClean="0">
                <a:latin typeface="Franklin Gothic Book" panose="020B0503020102020204" pitchFamily="34" charset="0"/>
                <a:cs typeface="Arial" panose="020B0604020202020204" pitchFamily="34" charset="0"/>
              </a:rPr>
              <a:t>Healthy Scalp &amp; Hair</a:t>
            </a:r>
            <a:endParaRPr lang="en-US" sz="2900" dirty="0">
              <a:latin typeface="Franklin Gothic Book" panose="020B0503020102020204" pitchFamily="34" charset="0"/>
              <a:cs typeface="Arial" panose="020B0604020202020204" pitchFamily="34" charset="0"/>
            </a:endParaRPr>
          </a:p>
        </p:txBody>
      </p:sp>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21791" r="19606" b="6940"/>
          <a:stretch/>
        </p:blipFill>
        <p:spPr>
          <a:xfrm>
            <a:off x="7127345" y="3792538"/>
            <a:ext cx="1447800" cy="3065462"/>
          </a:xfrm>
          <a:prstGeom prst="rect">
            <a:avLst/>
          </a:prstGeom>
        </p:spPr>
      </p:pic>
      <p:sp>
        <p:nvSpPr>
          <p:cNvPr id="4" name="TextBox 3"/>
          <p:cNvSpPr txBox="1"/>
          <p:nvPr/>
        </p:nvSpPr>
        <p:spPr>
          <a:xfrm>
            <a:off x="1501510" y="4876800"/>
            <a:ext cx="4752975" cy="646331"/>
          </a:xfrm>
          <a:prstGeom prst="rect">
            <a:avLst/>
          </a:prstGeom>
          <a:noFill/>
        </p:spPr>
        <p:txBody>
          <a:bodyPr wrap="square" rtlCol="0">
            <a:spAutoFit/>
          </a:bodyPr>
          <a:lstStyle/>
          <a:p>
            <a:r>
              <a:rPr lang="en-US" dirty="0" smtClean="0">
                <a:solidFill>
                  <a:srgbClr val="FFC000"/>
                </a:solidFill>
              </a:rPr>
              <a:t>**Great to diffuse with Peppermint during homework for energizing + memory retention</a:t>
            </a:r>
            <a:endParaRPr lang="en-US" dirty="0">
              <a:solidFill>
                <a:srgbClr val="FFC000"/>
              </a:solidFill>
            </a:endParaRPr>
          </a:p>
        </p:txBody>
      </p:sp>
    </p:spTree>
    <p:extLst>
      <p:ext uri="{BB962C8B-B14F-4D97-AF65-F5344CB8AC3E}">
        <p14:creationId xmlns:p14="http://schemas.microsoft.com/office/powerpoint/2010/main" val="28059765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0" descr="Picture 1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0138" y="6105525"/>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1" descr="Picture 1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063" y="6089650"/>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2" descr="Picture 16.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6094413"/>
            <a:ext cx="6731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descr="Picture 1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8188" y="6092825"/>
            <a:ext cx="6588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2"/>
          <p:cNvSpPr txBox="1">
            <a:spLocks noChangeArrowheads="1"/>
          </p:cNvSpPr>
          <p:nvPr/>
        </p:nvSpPr>
        <p:spPr bwMode="auto">
          <a:xfrm>
            <a:off x="428625" y="2089150"/>
            <a:ext cx="6581775" cy="2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Char char="+"/>
            </a:pPr>
            <a:r>
              <a:rPr lang="en-US" sz="2900" dirty="0" smtClean="0">
                <a:latin typeface="Franklin Gothic Book" panose="020B0503020102020204" pitchFamily="34" charset="0"/>
                <a:cs typeface="Arial" panose="020B0604020202020204" pitchFamily="34" charset="0"/>
              </a:rPr>
              <a:t>Abscess Tooth</a:t>
            </a:r>
          </a:p>
          <a:p>
            <a:pPr eaLnBrk="1" hangingPunct="1">
              <a:spcBef>
                <a:spcPct val="0"/>
              </a:spcBef>
              <a:buClr>
                <a:srgbClr val="FF0000"/>
              </a:buClr>
              <a:buFont typeface="Franklin Gothic Medium" panose="020B0603020102020204" pitchFamily="34" charset="0"/>
              <a:buChar char="+"/>
            </a:pPr>
            <a:r>
              <a:rPr lang="en-US" sz="2900" dirty="0" smtClean="0">
                <a:latin typeface="Franklin Gothic Book" panose="020B0503020102020204" pitchFamily="34" charset="0"/>
                <a:cs typeface="Arial" panose="020B0604020202020204" pitchFamily="34" charset="0"/>
              </a:rPr>
              <a:t>Cuts and bleeding</a:t>
            </a:r>
          </a:p>
          <a:p>
            <a:pPr eaLnBrk="1" hangingPunct="1">
              <a:spcBef>
                <a:spcPct val="0"/>
              </a:spcBef>
              <a:buClr>
                <a:srgbClr val="FF0000"/>
              </a:buClr>
              <a:buFont typeface="Franklin Gothic Medium" panose="020B0603020102020204" pitchFamily="34" charset="0"/>
              <a:buChar char="+"/>
            </a:pPr>
            <a:r>
              <a:rPr lang="en-US" sz="2900" dirty="0" smtClean="0">
                <a:latin typeface="Franklin Gothic Book" panose="020B0503020102020204" pitchFamily="34" charset="0"/>
                <a:cs typeface="Arial" panose="020B0604020202020204" pitchFamily="34" charset="0"/>
              </a:rPr>
              <a:t>Dermatitis and Eczema</a:t>
            </a:r>
          </a:p>
          <a:p>
            <a:pPr eaLnBrk="1" hangingPunct="1">
              <a:spcBef>
                <a:spcPct val="0"/>
              </a:spcBef>
              <a:buClr>
                <a:srgbClr val="FF0000"/>
              </a:buClr>
              <a:buFont typeface="Franklin Gothic Medium" panose="020B0603020102020204" pitchFamily="34" charset="0"/>
              <a:buChar char="+"/>
            </a:pPr>
            <a:r>
              <a:rPr lang="en-US" sz="2900" dirty="0" smtClean="0">
                <a:latin typeface="Franklin Gothic Book" panose="020B0503020102020204" pitchFamily="34" charset="0"/>
                <a:cs typeface="Arial" panose="020B0604020202020204" pitchFamily="34" charset="0"/>
              </a:rPr>
              <a:t>Shock</a:t>
            </a:r>
          </a:p>
          <a:p>
            <a:pPr eaLnBrk="1" hangingPunct="1">
              <a:spcBef>
                <a:spcPct val="0"/>
              </a:spcBef>
              <a:buClr>
                <a:srgbClr val="FF0000"/>
              </a:buClr>
              <a:buFont typeface="Franklin Gothic Medium" panose="020B0603020102020204" pitchFamily="34" charset="0"/>
              <a:buChar char="+"/>
            </a:pPr>
            <a:r>
              <a:rPr lang="en-US" sz="2900" dirty="0" smtClean="0">
                <a:latin typeface="Franklin Gothic Book" panose="020B0503020102020204" pitchFamily="34" charset="0"/>
                <a:cs typeface="Arial" panose="020B0604020202020204" pitchFamily="34" charset="0"/>
              </a:rPr>
              <a:t>Conked Heads!</a:t>
            </a:r>
            <a:endParaRPr lang="en-US" sz="2900" dirty="0">
              <a:latin typeface="Franklin Gothic Book" panose="020B0503020102020204" pitchFamily="34" charset="0"/>
              <a:cs typeface="Arial" panose="020B0604020202020204" pitchFamily="34" charset="0"/>
            </a:endParaRPr>
          </a:p>
        </p:txBody>
      </p:sp>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5600" y="3789993"/>
            <a:ext cx="2171700" cy="2895600"/>
          </a:xfrm>
          <a:prstGeom prst="rect">
            <a:avLst/>
          </a:prstGeom>
        </p:spPr>
      </p:pic>
    </p:spTree>
    <p:extLst>
      <p:ext uri="{BB962C8B-B14F-4D97-AF65-F5344CB8AC3E}">
        <p14:creationId xmlns:p14="http://schemas.microsoft.com/office/powerpoint/2010/main" val="2530499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11" descr="doterra-essential-oil-blend-Serenity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731251"/>
            <a:ext cx="2406650"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Picture 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6113" y="6085513"/>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26038" y="6069638"/>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descr="Picture 1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27713" y="6082338"/>
            <a:ext cx="6588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2"/>
          <p:cNvSpPr txBox="1">
            <a:spLocks noChangeArrowheads="1"/>
          </p:cNvSpPr>
          <p:nvPr/>
        </p:nvSpPr>
        <p:spPr bwMode="auto">
          <a:xfrm>
            <a:off x="457200" y="1601788"/>
            <a:ext cx="6781800" cy="329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sz="24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800" dirty="0" smtClean="0">
                <a:solidFill>
                  <a:srgbClr val="000000"/>
                </a:solidFill>
                <a:cs typeface="Arial" panose="020B0604020202020204" pitchFamily="34" charset="0"/>
              </a:rPr>
              <a:t>ADD/ADHD</a:t>
            </a:r>
            <a:endParaRPr lang="en-US" sz="2800" dirty="0">
              <a:solidFill>
                <a:srgbClr val="000000"/>
              </a:solidFill>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endParaRPr lang="en-US" sz="1200" dirty="0">
              <a:solidFill>
                <a:srgbClr val="000000"/>
              </a:solidFill>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800" dirty="0" smtClean="0">
                <a:solidFill>
                  <a:srgbClr val="000000"/>
                </a:solidFill>
                <a:cs typeface="Arial" panose="020B0604020202020204" pitchFamily="34" charset="0"/>
              </a:rPr>
              <a:t>Anxiety</a:t>
            </a:r>
            <a:r>
              <a:rPr lang="en-US" sz="2800" dirty="0">
                <a:solidFill>
                  <a:srgbClr val="000000"/>
                </a:solidFill>
                <a:cs typeface="Arial" panose="020B0604020202020204" pitchFamily="34" charset="0"/>
              </a:rPr>
              <a:t>, Hyperactivity, and Stress</a:t>
            </a:r>
          </a:p>
          <a:p>
            <a:pPr eaLnBrk="1" hangingPunct="1">
              <a:spcBef>
                <a:spcPct val="0"/>
              </a:spcBef>
              <a:buClr>
                <a:srgbClr val="FF0000"/>
              </a:buClr>
              <a:buFont typeface="Franklin Gothic Medium" panose="020B0603020102020204" pitchFamily="34" charset="0"/>
              <a:buChar char="+"/>
            </a:pPr>
            <a:endParaRPr lang="en-US" sz="1200" dirty="0" smtClean="0">
              <a:solidFill>
                <a:srgbClr val="000000"/>
              </a:solidFill>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800" dirty="0" smtClean="0">
                <a:solidFill>
                  <a:srgbClr val="000000"/>
                </a:solidFill>
                <a:cs typeface="Arial" panose="020B0604020202020204" pitchFamily="34" charset="0"/>
              </a:rPr>
              <a:t>Calming</a:t>
            </a:r>
            <a:endParaRPr lang="en-US" sz="2800" dirty="0">
              <a:solidFill>
                <a:srgbClr val="000000"/>
              </a:solidFill>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endParaRPr lang="en-US" sz="1200" dirty="0">
              <a:solidFill>
                <a:srgbClr val="000000"/>
              </a:solidFill>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800" dirty="0" smtClean="0">
                <a:solidFill>
                  <a:srgbClr val="000000"/>
                </a:solidFill>
                <a:cs typeface="Arial" panose="020B0604020202020204" pitchFamily="34" charset="0"/>
              </a:rPr>
              <a:t>Insomnia </a:t>
            </a:r>
            <a:r>
              <a:rPr lang="en-US" sz="2800" dirty="0">
                <a:solidFill>
                  <a:srgbClr val="000000"/>
                </a:solidFill>
                <a:cs typeface="Arial" panose="020B0604020202020204" pitchFamily="34" charset="0"/>
              </a:rPr>
              <a:t>and sleeplessness</a:t>
            </a:r>
            <a:endParaRPr lang="en-US" sz="28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endParaRPr lang="en-US" sz="2900" dirty="0">
              <a:latin typeface="Franklin Gothic Book" panose="020B0503020102020204" pitchFamily="34" charset="0"/>
              <a:cs typeface="Arial" panose="020B0604020202020204" pitchFamily="34" charset="0"/>
            </a:endParaRPr>
          </a:p>
        </p:txBody>
      </p:sp>
      <p:sp>
        <p:nvSpPr>
          <p:cNvPr id="18" name="Text Box 10"/>
          <p:cNvSpPr txBox="1">
            <a:spLocks noChangeArrowheads="1"/>
          </p:cNvSpPr>
          <p:nvPr/>
        </p:nvSpPr>
        <p:spPr bwMode="auto">
          <a:xfrm>
            <a:off x="434975" y="4692650"/>
            <a:ext cx="6180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r>
              <a:rPr lang="en-US" sz="1800" b="1" dirty="0"/>
              <a:t>Blend includes: </a:t>
            </a:r>
            <a:r>
              <a:rPr lang="en-US" sz="1600" dirty="0"/>
              <a:t>Lavender, sweet marjoram, roman chamomile, </a:t>
            </a:r>
            <a:r>
              <a:rPr lang="en-US" sz="1600" dirty="0" err="1"/>
              <a:t>ylang</a:t>
            </a:r>
            <a:r>
              <a:rPr lang="en-US" sz="1600" dirty="0"/>
              <a:t> </a:t>
            </a:r>
            <a:r>
              <a:rPr lang="en-US" sz="1600" dirty="0" err="1"/>
              <a:t>ylang</a:t>
            </a:r>
            <a:r>
              <a:rPr lang="en-US" sz="1600" dirty="0"/>
              <a:t>, sandalwood and vanilla bean</a:t>
            </a:r>
            <a:r>
              <a:rPr lang="en-US" sz="1800" dirty="0"/>
              <a:t>. </a:t>
            </a:r>
          </a:p>
        </p:txBody>
      </p:sp>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sp>
        <p:nvSpPr>
          <p:cNvPr id="19" name="TextBox 18"/>
          <p:cNvSpPr txBox="1"/>
          <p:nvPr/>
        </p:nvSpPr>
        <p:spPr>
          <a:xfrm>
            <a:off x="838200" y="5509216"/>
            <a:ext cx="4730654" cy="369332"/>
          </a:xfrm>
          <a:prstGeom prst="rect">
            <a:avLst/>
          </a:prstGeom>
          <a:noFill/>
        </p:spPr>
        <p:txBody>
          <a:bodyPr wrap="none" rtlCol="0">
            <a:spAutoFit/>
          </a:bodyPr>
          <a:lstStyle/>
          <a:p>
            <a:r>
              <a:rPr lang="en-US" dirty="0" smtClean="0">
                <a:solidFill>
                  <a:srgbClr val="FFC000"/>
                </a:solidFill>
              </a:rPr>
              <a:t>** </a:t>
            </a:r>
            <a:r>
              <a:rPr lang="en-US" dirty="0" err="1" smtClean="0">
                <a:solidFill>
                  <a:srgbClr val="FFC000"/>
                </a:solidFill>
              </a:rPr>
              <a:t>Cedarwood</a:t>
            </a:r>
            <a:r>
              <a:rPr lang="en-US" dirty="0" smtClean="0">
                <a:solidFill>
                  <a:srgbClr val="FFC000"/>
                </a:solidFill>
              </a:rPr>
              <a:t> is also fantastic for sleeplessness!</a:t>
            </a:r>
            <a:endParaRPr lang="en-US" dirty="0">
              <a:solidFill>
                <a:srgbClr val="FFC000"/>
              </a:solidFill>
            </a:endParaRPr>
          </a:p>
        </p:txBody>
      </p:sp>
    </p:spTree>
    <p:extLst>
      <p:ext uri="{BB962C8B-B14F-4D97-AF65-F5344CB8AC3E}">
        <p14:creationId xmlns:p14="http://schemas.microsoft.com/office/powerpoint/2010/main" val="2815467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solidFill>
                  <a:schemeClr val="bg1"/>
                </a:solidFill>
              </a:rPr>
              <a:t>Back To </a:t>
            </a:r>
            <a:r>
              <a:rPr lang="fr-CA" dirty="0" err="1" smtClean="0">
                <a:solidFill>
                  <a:schemeClr val="bg1"/>
                </a:solidFill>
              </a:rPr>
              <a:t>School</a:t>
            </a:r>
            <a:r>
              <a:rPr lang="fr-CA" dirty="0" smtClean="0">
                <a:solidFill>
                  <a:schemeClr val="bg1"/>
                </a:solidFill>
              </a:rPr>
              <a:t> Agenda</a:t>
            </a:r>
            <a:endParaRPr lang="fr-CA" dirty="0">
              <a:solidFill>
                <a:schemeClr val="bg1"/>
              </a:solidFill>
            </a:endParaRPr>
          </a:p>
        </p:txBody>
      </p:sp>
      <p:sp>
        <p:nvSpPr>
          <p:cNvPr id="3" name="Espace réservé du contenu 2"/>
          <p:cNvSpPr>
            <a:spLocks noGrp="1"/>
          </p:cNvSpPr>
          <p:nvPr>
            <p:ph idx="1"/>
          </p:nvPr>
        </p:nvSpPr>
        <p:spPr>
          <a:xfrm>
            <a:off x="457200" y="1981200"/>
            <a:ext cx="8229600" cy="2363767"/>
          </a:xfrm>
        </p:spPr>
        <p:txBody>
          <a:bodyPr/>
          <a:lstStyle/>
          <a:p>
            <a:r>
              <a:rPr lang="fr-CA" dirty="0" smtClean="0">
                <a:solidFill>
                  <a:schemeClr val="tx1">
                    <a:lumMod val="65000"/>
                    <a:lumOff val="35000"/>
                  </a:schemeClr>
                </a:solidFill>
              </a:rPr>
              <a:t>Essential </a:t>
            </a:r>
            <a:r>
              <a:rPr lang="fr-CA" dirty="0" err="1" smtClean="0">
                <a:solidFill>
                  <a:schemeClr val="tx1">
                    <a:lumMod val="65000"/>
                    <a:lumOff val="35000"/>
                  </a:schemeClr>
                </a:solidFill>
              </a:rPr>
              <a:t>Oils</a:t>
            </a:r>
            <a:r>
              <a:rPr lang="fr-CA" dirty="0" smtClean="0">
                <a:solidFill>
                  <a:schemeClr val="tx1">
                    <a:lumMod val="65000"/>
                    <a:lumOff val="35000"/>
                  </a:schemeClr>
                </a:solidFill>
              </a:rPr>
              <a:t> 101 – </a:t>
            </a:r>
            <a:r>
              <a:rPr lang="fr-CA" dirty="0" err="1" smtClean="0">
                <a:solidFill>
                  <a:schemeClr val="tx1">
                    <a:lumMod val="65000"/>
                    <a:lumOff val="35000"/>
                  </a:schemeClr>
                </a:solidFill>
              </a:rPr>
              <a:t>Starting</a:t>
            </a:r>
            <a:r>
              <a:rPr lang="fr-CA" dirty="0" smtClean="0">
                <a:solidFill>
                  <a:schemeClr val="tx1">
                    <a:lumMod val="65000"/>
                    <a:lumOff val="35000"/>
                  </a:schemeClr>
                </a:solidFill>
              </a:rPr>
              <a:t> </a:t>
            </a:r>
            <a:r>
              <a:rPr lang="fr-CA" dirty="0" err="1" smtClean="0">
                <a:solidFill>
                  <a:schemeClr val="tx1">
                    <a:lumMod val="65000"/>
                    <a:lumOff val="35000"/>
                  </a:schemeClr>
                </a:solidFill>
              </a:rPr>
              <a:t>with</a:t>
            </a:r>
            <a:r>
              <a:rPr lang="fr-CA" dirty="0" smtClean="0">
                <a:solidFill>
                  <a:schemeClr val="tx1">
                    <a:lumMod val="65000"/>
                    <a:lumOff val="35000"/>
                  </a:schemeClr>
                </a:solidFill>
              </a:rPr>
              <a:t> the Basics</a:t>
            </a:r>
          </a:p>
          <a:p>
            <a:r>
              <a:rPr lang="fr-CA" dirty="0" smtClean="0">
                <a:solidFill>
                  <a:schemeClr val="tx1">
                    <a:lumMod val="65000"/>
                    <a:lumOff val="35000"/>
                  </a:schemeClr>
                </a:solidFill>
              </a:rPr>
              <a:t>Essential </a:t>
            </a:r>
            <a:r>
              <a:rPr lang="fr-CA" dirty="0" err="1" smtClean="0">
                <a:solidFill>
                  <a:schemeClr val="tx1">
                    <a:lumMod val="65000"/>
                    <a:lumOff val="35000"/>
                  </a:schemeClr>
                </a:solidFill>
              </a:rPr>
              <a:t>Oils</a:t>
            </a:r>
            <a:r>
              <a:rPr lang="fr-CA" dirty="0" smtClean="0">
                <a:solidFill>
                  <a:schemeClr val="tx1">
                    <a:lumMod val="65000"/>
                    <a:lumOff val="35000"/>
                  </a:schemeClr>
                </a:solidFill>
              </a:rPr>
              <a:t> 201 – </a:t>
            </a:r>
            <a:r>
              <a:rPr lang="fr-CA" dirty="0" err="1" smtClean="0">
                <a:solidFill>
                  <a:schemeClr val="tx1">
                    <a:lumMod val="65000"/>
                    <a:lumOff val="35000"/>
                  </a:schemeClr>
                </a:solidFill>
              </a:rPr>
              <a:t>Diving</a:t>
            </a:r>
            <a:r>
              <a:rPr lang="fr-CA" dirty="0" smtClean="0">
                <a:solidFill>
                  <a:schemeClr val="tx1">
                    <a:lumMod val="65000"/>
                    <a:lumOff val="35000"/>
                  </a:schemeClr>
                </a:solidFill>
              </a:rPr>
              <a:t> </a:t>
            </a:r>
            <a:r>
              <a:rPr lang="fr-CA" dirty="0" err="1" smtClean="0">
                <a:solidFill>
                  <a:schemeClr val="tx1">
                    <a:lumMod val="65000"/>
                    <a:lumOff val="35000"/>
                  </a:schemeClr>
                </a:solidFill>
              </a:rPr>
              <a:t>Into</a:t>
            </a:r>
            <a:r>
              <a:rPr lang="fr-CA" dirty="0" smtClean="0">
                <a:solidFill>
                  <a:schemeClr val="tx1">
                    <a:lumMod val="65000"/>
                    <a:lumOff val="35000"/>
                  </a:schemeClr>
                </a:solidFill>
              </a:rPr>
              <a:t> </a:t>
            </a:r>
            <a:r>
              <a:rPr lang="fr-CA" dirty="0" err="1" smtClean="0">
                <a:solidFill>
                  <a:schemeClr val="tx1">
                    <a:lumMod val="65000"/>
                    <a:lumOff val="35000"/>
                  </a:schemeClr>
                </a:solidFill>
              </a:rPr>
              <a:t>Specific</a:t>
            </a:r>
            <a:r>
              <a:rPr lang="fr-CA" dirty="0" smtClean="0">
                <a:solidFill>
                  <a:schemeClr val="tx1">
                    <a:lumMod val="65000"/>
                    <a:lumOff val="35000"/>
                  </a:schemeClr>
                </a:solidFill>
              </a:rPr>
              <a:t> </a:t>
            </a:r>
            <a:r>
              <a:rPr lang="fr-CA" dirty="0" err="1" smtClean="0">
                <a:solidFill>
                  <a:schemeClr val="tx1">
                    <a:lumMod val="65000"/>
                    <a:lumOff val="35000"/>
                  </a:schemeClr>
                </a:solidFill>
              </a:rPr>
              <a:t>Oils</a:t>
            </a:r>
            <a:endParaRPr lang="fr-CA" dirty="0" smtClean="0">
              <a:solidFill>
                <a:schemeClr val="tx1">
                  <a:lumMod val="65000"/>
                  <a:lumOff val="35000"/>
                </a:schemeClr>
              </a:solidFill>
            </a:endParaRPr>
          </a:p>
          <a:p>
            <a:r>
              <a:rPr lang="fr-CA" dirty="0" err="1" smtClean="0">
                <a:solidFill>
                  <a:schemeClr val="tx1">
                    <a:lumMod val="65000"/>
                    <a:lumOff val="35000"/>
                  </a:schemeClr>
                </a:solidFill>
              </a:rPr>
              <a:t>Staying</a:t>
            </a:r>
            <a:r>
              <a:rPr lang="fr-CA" dirty="0" smtClean="0">
                <a:solidFill>
                  <a:schemeClr val="tx1">
                    <a:lumMod val="65000"/>
                    <a:lumOff val="35000"/>
                  </a:schemeClr>
                </a:solidFill>
              </a:rPr>
              <a:t> </a:t>
            </a:r>
            <a:r>
              <a:rPr lang="fr-CA" dirty="0" err="1" smtClean="0">
                <a:solidFill>
                  <a:schemeClr val="tx1">
                    <a:lumMod val="65000"/>
                    <a:lumOff val="35000"/>
                  </a:schemeClr>
                </a:solidFill>
              </a:rPr>
              <a:t>Healthy</a:t>
            </a:r>
            <a:r>
              <a:rPr lang="fr-CA" dirty="0" smtClean="0">
                <a:solidFill>
                  <a:schemeClr val="tx1">
                    <a:lumMod val="65000"/>
                    <a:lumOff val="35000"/>
                  </a:schemeClr>
                </a:solidFill>
              </a:rPr>
              <a:t> 101 – </a:t>
            </a:r>
            <a:r>
              <a:rPr lang="fr-CA" dirty="0" err="1" smtClean="0">
                <a:solidFill>
                  <a:schemeClr val="tx1">
                    <a:lumMod val="65000"/>
                    <a:lumOff val="35000"/>
                  </a:schemeClr>
                </a:solidFill>
              </a:rPr>
              <a:t>Other</a:t>
            </a:r>
            <a:r>
              <a:rPr lang="fr-CA" dirty="0" smtClean="0">
                <a:solidFill>
                  <a:schemeClr val="tx1">
                    <a:lumMod val="65000"/>
                    <a:lumOff val="35000"/>
                  </a:schemeClr>
                </a:solidFill>
              </a:rPr>
              <a:t> </a:t>
            </a:r>
            <a:r>
              <a:rPr lang="fr-CA" dirty="0" err="1" smtClean="0">
                <a:solidFill>
                  <a:schemeClr val="tx1">
                    <a:lumMod val="65000"/>
                    <a:lumOff val="35000"/>
                  </a:schemeClr>
                </a:solidFill>
              </a:rPr>
              <a:t>Helpful</a:t>
            </a:r>
            <a:r>
              <a:rPr lang="fr-CA" dirty="0" smtClean="0">
                <a:solidFill>
                  <a:schemeClr val="tx1">
                    <a:lumMod val="65000"/>
                    <a:lumOff val="35000"/>
                  </a:schemeClr>
                </a:solidFill>
              </a:rPr>
              <a:t> </a:t>
            </a:r>
            <a:r>
              <a:rPr lang="fr-CA" dirty="0" err="1" smtClean="0">
                <a:solidFill>
                  <a:schemeClr val="tx1">
                    <a:lumMod val="65000"/>
                    <a:lumOff val="35000"/>
                  </a:schemeClr>
                </a:solidFill>
              </a:rPr>
              <a:t>Products</a:t>
            </a:r>
            <a:endParaRPr lang="fr-CA" dirty="0" smtClean="0">
              <a:solidFill>
                <a:schemeClr val="tx1">
                  <a:lumMod val="65000"/>
                  <a:lumOff val="35000"/>
                </a:schemeClr>
              </a:solidFill>
            </a:endParaRPr>
          </a:p>
          <a:p>
            <a:r>
              <a:rPr lang="fr-CA" dirty="0" smtClean="0">
                <a:solidFill>
                  <a:schemeClr val="tx1">
                    <a:lumMod val="65000"/>
                    <a:lumOff val="35000"/>
                  </a:schemeClr>
                </a:solidFill>
              </a:rPr>
              <a:t>Extra </a:t>
            </a:r>
            <a:r>
              <a:rPr lang="fr-CA" dirty="0" err="1" smtClean="0">
                <a:solidFill>
                  <a:schemeClr val="tx1">
                    <a:lumMod val="65000"/>
                    <a:lumOff val="35000"/>
                  </a:schemeClr>
                </a:solidFill>
              </a:rPr>
              <a:t>Credit</a:t>
            </a:r>
            <a:r>
              <a:rPr lang="fr-CA" dirty="0" smtClean="0">
                <a:solidFill>
                  <a:schemeClr val="tx1">
                    <a:lumMod val="65000"/>
                    <a:lumOff val="35000"/>
                  </a:schemeClr>
                </a:solidFill>
              </a:rPr>
              <a:t> – Bonus Items</a:t>
            </a:r>
            <a:endParaRPr lang="fr-CA" dirty="0">
              <a:solidFill>
                <a:schemeClr val="tx1">
                  <a:lumMod val="65000"/>
                  <a:lumOff val="3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4495800"/>
            <a:ext cx="3352800" cy="2235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4495800"/>
            <a:ext cx="3352800" cy="22352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1" descr="doterra-essential-oil-blend-Balance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338" y="3721100"/>
            <a:ext cx="2430462"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2"/>
          <p:cNvSpPr txBox="1">
            <a:spLocks noChangeArrowheads="1"/>
          </p:cNvSpPr>
          <p:nvPr/>
        </p:nvSpPr>
        <p:spPr bwMode="auto">
          <a:xfrm>
            <a:off x="444500" y="2347507"/>
            <a:ext cx="7200900" cy="280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Char char="+"/>
            </a:pPr>
            <a:r>
              <a:rPr lang="en-US" sz="2800" dirty="0" smtClean="0">
                <a:solidFill>
                  <a:srgbClr val="000000"/>
                </a:solidFill>
                <a:cs typeface="Arial" panose="020B0604020202020204" pitchFamily="34" charset="0"/>
              </a:rPr>
              <a:t> </a:t>
            </a:r>
            <a:r>
              <a:rPr lang="en-US" sz="2800" dirty="0">
                <a:solidFill>
                  <a:srgbClr val="000000"/>
                </a:solidFill>
                <a:cs typeface="Arial" panose="020B0604020202020204" pitchFamily="34" charset="0"/>
              </a:rPr>
              <a:t>Balance electrical energies in the </a:t>
            </a:r>
            <a:r>
              <a:rPr lang="en-US" sz="2800" dirty="0" smtClean="0">
                <a:solidFill>
                  <a:srgbClr val="000000"/>
                </a:solidFill>
                <a:cs typeface="Arial" panose="020B0604020202020204" pitchFamily="34" charset="0"/>
              </a:rPr>
              <a:t>body</a:t>
            </a:r>
            <a:endParaRPr lang="en-US" sz="2800" dirty="0">
              <a:solidFill>
                <a:srgbClr val="000000"/>
              </a:solidFill>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800" dirty="0" smtClean="0">
                <a:solidFill>
                  <a:srgbClr val="000000"/>
                </a:solidFill>
                <a:cs typeface="Arial" panose="020B0604020202020204" pitchFamily="34" charset="0"/>
              </a:rPr>
              <a:t> </a:t>
            </a:r>
            <a:r>
              <a:rPr lang="en-US" sz="2800" dirty="0">
                <a:solidFill>
                  <a:srgbClr val="000000"/>
                </a:solidFill>
                <a:cs typeface="Arial" panose="020B0604020202020204" pitchFamily="34" charset="0"/>
              </a:rPr>
              <a:t>Aids with Anxiety, Attention </a:t>
            </a:r>
            <a:r>
              <a:rPr lang="en-US" sz="2800" dirty="0" smtClean="0">
                <a:solidFill>
                  <a:srgbClr val="000000"/>
                </a:solidFill>
                <a:cs typeface="Arial" panose="020B0604020202020204" pitchFamily="34" charset="0"/>
              </a:rPr>
              <a:t>Deficit</a:t>
            </a:r>
            <a:endParaRPr lang="en-US" sz="2800" dirty="0">
              <a:solidFill>
                <a:srgbClr val="000000"/>
              </a:solidFill>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800" dirty="0">
                <a:solidFill>
                  <a:srgbClr val="000000"/>
                </a:solidFill>
                <a:cs typeface="Arial" panose="020B0604020202020204" pitchFamily="34" charset="0"/>
              </a:rPr>
              <a:t> Hyperactivity, </a:t>
            </a:r>
            <a:r>
              <a:rPr lang="en-US" sz="2800" dirty="0" smtClean="0">
                <a:solidFill>
                  <a:srgbClr val="000000"/>
                </a:solidFill>
                <a:cs typeface="Arial" panose="020B0604020202020204" pitchFamily="34" charset="0"/>
              </a:rPr>
              <a:t>Nervousness</a:t>
            </a:r>
            <a:endParaRPr lang="en-US" sz="2800" dirty="0">
              <a:solidFill>
                <a:srgbClr val="000000"/>
              </a:solidFill>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r>
              <a:rPr lang="en-US" sz="2800" dirty="0">
                <a:solidFill>
                  <a:srgbClr val="000000"/>
                </a:solidFill>
                <a:cs typeface="Arial" panose="020B0604020202020204" pitchFamily="34" charset="0"/>
              </a:rPr>
              <a:t> Promote tranquility and a sense of balance</a:t>
            </a:r>
            <a:endParaRPr lang="en-US" sz="2800" dirty="0">
              <a:latin typeface="Franklin Gothic Book" panose="020B0503020102020204" pitchFamily="34" charset="0"/>
              <a:cs typeface="Arial" panose="020B0604020202020204" pitchFamily="34" charset="0"/>
            </a:endParaRPr>
          </a:p>
          <a:p>
            <a:pPr eaLnBrk="1" hangingPunct="1">
              <a:spcBef>
                <a:spcPct val="0"/>
              </a:spcBef>
              <a:buFontTx/>
              <a:buNone/>
            </a:pPr>
            <a:endParaRPr lang="en-US" sz="28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endParaRPr lang="en-US" sz="2900" dirty="0">
              <a:latin typeface="Franklin Gothic Book" panose="020B0503020102020204" pitchFamily="34" charset="0"/>
              <a:cs typeface="Arial" panose="020B0604020202020204" pitchFamily="34" charset="0"/>
            </a:endParaRPr>
          </a:p>
        </p:txBody>
      </p:sp>
      <p:sp>
        <p:nvSpPr>
          <p:cNvPr id="22" name="Text Box 9"/>
          <p:cNvSpPr txBox="1">
            <a:spLocks noChangeArrowheads="1"/>
          </p:cNvSpPr>
          <p:nvPr/>
        </p:nvSpPr>
        <p:spPr bwMode="auto">
          <a:xfrm>
            <a:off x="444500" y="5148262"/>
            <a:ext cx="6180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r>
              <a:rPr lang="en-US" sz="1800" b="1"/>
              <a:t>Blend includes: </a:t>
            </a:r>
            <a:r>
              <a:rPr lang="en-US" sz="1800"/>
              <a:t>Spruce, rosewood, frankincense and blue tansy. </a:t>
            </a:r>
          </a:p>
        </p:txBody>
      </p:sp>
      <p:pic>
        <p:nvPicPr>
          <p:cNvPr id="11" name="Picture 15" descr="Picture 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6113" y="6085513"/>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26038" y="6069638"/>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descr="Picture 1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27713" y="6082338"/>
            <a:ext cx="6588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spTree>
    <p:extLst>
      <p:ext uri="{BB962C8B-B14F-4D97-AF65-F5344CB8AC3E}">
        <p14:creationId xmlns:p14="http://schemas.microsoft.com/office/powerpoint/2010/main" val="30416859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extBox 12"/>
          <p:cNvSpPr txBox="1">
            <a:spLocks noChangeArrowheads="1"/>
          </p:cNvSpPr>
          <p:nvPr/>
        </p:nvSpPr>
        <p:spPr bwMode="auto">
          <a:xfrm>
            <a:off x="444500" y="2347507"/>
            <a:ext cx="7200900" cy="323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Char char="+"/>
            </a:pPr>
            <a:r>
              <a:rPr lang="en-US" sz="2800" dirty="0" smtClean="0">
                <a:solidFill>
                  <a:srgbClr val="000000"/>
                </a:solidFill>
                <a:cs typeface="Arial" panose="020B0604020202020204" pitchFamily="34" charset="0"/>
              </a:rPr>
              <a:t> Promotes calmness, focus, and balance</a:t>
            </a:r>
          </a:p>
          <a:p>
            <a:pPr eaLnBrk="1" hangingPunct="1">
              <a:spcBef>
                <a:spcPct val="0"/>
              </a:spcBef>
              <a:buClr>
                <a:srgbClr val="FF0000"/>
              </a:buClr>
              <a:buFont typeface="Franklin Gothic Medium" panose="020B0603020102020204" pitchFamily="34" charset="0"/>
              <a:buChar char="+"/>
            </a:pPr>
            <a:r>
              <a:rPr lang="en-US" sz="2800" dirty="0">
                <a:solidFill>
                  <a:srgbClr val="000000"/>
                </a:solidFill>
                <a:latin typeface="Franklin Gothic Book" panose="020B0503020102020204" pitchFamily="34" charset="0"/>
                <a:cs typeface="Arial" panose="020B0604020202020204" pitchFamily="34" charset="0"/>
              </a:rPr>
              <a:t> </a:t>
            </a:r>
            <a:r>
              <a:rPr lang="en-US" sz="2800" dirty="0" smtClean="0">
                <a:solidFill>
                  <a:srgbClr val="000000"/>
                </a:solidFill>
                <a:latin typeface="Franklin Gothic Book" panose="020B0503020102020204" pitchFamily="34" charset="0"/>
                <a:cs typeface="Arial" panose="020B0604020202020204" pitchFamily="34" charset="0"/>
              </a:rPr>
              <a:t>Clarity and concentration</a:t>
            </a:r>
          </a:p>
          <a:p>
            <a:pPr eaLnBrk="1" hangingPunct="1">
              <a:spcBef>
                <a:spcPct val="0"/>
              </a:spcBef>
              <a:buClr>
                <a:srgbClr val="FF0000"/>
              </a:buClr>
              <a:buFont typeface="Franklin Gothic Medium" panose="020B0603020102020204" pitchFamily="34" charset="0"/>
              <a:buChar char="+"/>
            </a:pPr>
            <a:r>
              <a:rPr lang="en-US" sz="2800" dirty="0">
                <a:solidFill>
                  <a:srgbClr val="000000"/>
                </a:solidFill>
                <a:latin typeface="Franklin Gothic Book" panose="020B0503020102020204" pitchFamily="34" charset="0"/>
                <a:cs typeface="Arial" panose="020B0604020202020204" pitchFamily="34" charset="0"/>
              </a:rPr>
              <a:t> </a:t>
            </a:r>
            <a:r>
              <a:rPr lang="en-US" sz="2800" dirty="0" smtClean="0">
                <a:solidFill>
                  <a:srgbClr val="000000"/>
                </a:solidFill>
                <a:latin typeface="Franklin Gothic Book" panose="020B0503020102020204" pitchFamily="34" charset="0"/>
                <a:cs typeface="Arial" panose="020B0604020202020204" pitchFamily="34" charset="0"/>
              </a:rPr>
              <a:t>ADD/ADHD</a:t>
            </a:r>
          </a:p>
          <a:p>
            <a:pPr eaLnBrk="1" hangingPunct="1">
              <a:spcBef>
                <a:spcPct val="0"/>
              </a:spcBef>
              <a:buClr>
                <a:srgbClr val="FF0000"/>
              </a:buClr>
              <a:buFont typeface="Franklin Gothic Medium" panose="020B0603020102020204" pitchFamily="34" charset="0"/>
              <a:buChar char="+"/>
            </a:pPr>
            <a:r>
              <a:rPr lang="en-US" sz="2800" dirty="0">
                <a:solidFill>
                  <a:srgbClr val="000000"/>
                </a:solidFill>
                <a:latin typeface="Franklin Gothic Book" panose="020B0503020102020204" pitchFamily="34" charset="0"/>
                <a:cs typeface="Arial" panose="020B0604020202020204" pitchFamily="34" charset="0"/>
              </a:rPr>
              <a:t> </a:t>
            </a:r>
            <a:r>
              <a:rPr lang="en-US" sz="2800" dirty="0" smtClean="0">
                <a:solidFill>
                  <a:srgbClr val="000000"/>
                </a:solidFill>
                <a:latin typeface="Franklin Gothic Book" panose="020B0503020102020204" pitchFamily="34" charset="0"/>
                <a:cs typeface="Arial" panose="020B0604020202020204" pitchFamily="34" charset="0"/>
              </a:rPr>
              <a:t>Anxiety</a:t>
            </a:r>
          </a:p>
          <a:p>
            <a:pPr eaLnBrk="1" hangingPunct="1">
              <a:spcBef>
                <a:spcPct val="0"/>
              </a:spcBef>
              <a:buClr>
                <a:srgbClr val="FF0000"/>
              </a:buClr>
              <a:buFont typeface="Franklin Gothic Medium" panose="020B0603020102020204" pitchFamily="34" charset="0"/>
              <a:buChar char="+"/>
            </a:pPr>
            <a:r>
              <a:rPr lang="en-US" sz="2800" dirty="0" smtClean="0">
                <a:solidFill>
                  <a:srgbClr val="000000"/>
                </a:solidFill>
                <a:latin typeface="Franklin Gothic Book" panose="020B0503020102020204" pitchFamily="34" charset="0"/>
                <a:cs typeface="Arial" panose="020B0604020202020204" pitchFamily="34" charset="0"/>
              </a:rPr>
              <a:t> Stress</a:t>
            </a:r>
            <a:endParaRPr lang="en-US" sz="2800" dirty="0">
              <a:latin typeface="Franklin Gothic Book" panose="020B0503020102020204" pitchFamily="34" charset="0"/>
              <a:cs typeface="Arial" panose="020B0604020202020204" pitchFamily="34" charset="0"/>
            </a:endParaRPr>
          </a:p>
          <a:p>
            <a:pPr eaLnBrk="1" hangingPunct="1">
              <a:spcBef>
                <a:spcPct val="0"/>
              </a:spcBef>
              <a:buFontTx/>
              <a:buNone/>
            </a:pPr>
            <a:endParaRPr lang="en-US" sz="28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endParaRPr lang="en-US" sz="700" dirty="0">
              <a:latin typeface="Franklin Gothic Book" panose="020B0503020102020204" pitchFamily="34" charset="0"/>
              <a:cs typeface="Arial" panose="020B0604020202020204" pitchFamily="34" charset="0"/>
            </a:endParaRPr>
          </a:p>
          <a:p>
            <a:pPr eaLnBrk="1" hangingPunct="1">
              <a:spcBef>
                <a:spcPct val="0"/>
              </a:spcBef>
              <a:buClr>
                <a:srgbClr val="FF0000"/>
              </a:buClr>
              <a:buFont typeface="Franklin Gothic Medium" panose="020B0603020102020204" pitchFamily="34" charset="0"/>
              <a:buChar char="+"/>
            </a:pPr>
            <a:endParaRPr lang="en-US" sz="2900" dirty="0">
              <a:latin typeface="Franklin Gothic Book" panose="020B0503020102020204" pitchFamily="34" charset="0"/>
              <a:cs typeface="Arial" panose="020B0604020202020204" pitchFamily="34" charset="0"/>
            </a:endParaRPr>
          </a:p>
        </p:txBody>
      </p:sp>
      <p:sp>
        <p:nvSpPr>
          <p:cNvPr id="22" name="Text Box 9"/>
          <p:cNvSpPr txBox="1">
            <a:spLocks noChangeArrowheads="1"/>
          </p:cNvSpPr>
          <p:nvPr/>
        </p:nvSpPr>
        <p:spPr bwMode="auto">
          <a:xfrm>
            <a:off x="457200" y="4813093"/>
            <a:ext cx="61801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r>
              <a:rPr lang="en-US" sz="1800" b="1" dirty="0"/>
              <a:t>Blend includes: </a:t>
            </a:r>
            <a:r>
              <a:rPr lang="en-US" sz="1800" dirty="0" err="1" smtClean="0"/>
              <a:t>Amyris</a:t>
            </a:r>
            <a:r>
              <a:rPr lang="en-US" sz="1800" dirty="0" smtClean="0"/>
              <a:t>, Patchouli, Frankincense, Lime, </a:t>
            </a:r>
            <a:r>
              <a:rPr lang="en-US" sz="1800" dirty="0" err="1" smtClean="0"/>
              <a:t>Ylang</a:t>
            </a:r>
            <a:r>
              <a:rPr lang="en-US" sz="1800" dirty="0" smtClean="0"/>
              <a:t> </a:t>
            </a:r>
            <a:r>
              <a:rPr lang="en-US" sz="1800" dirty="0" err="1" smtClean="0"/>
              <a:t>Ylang</a:t>
            </a:r>
            <a:r>
              <a:rPr lang="en-US" sz="1800" dirty="0" smtClean="0"/>
              <a:t>, Sandalwood, and Roman Chamomile</a:t>
            </a:r>
            <a:endParaRPr lang="en-US" sz="1800" dirty="0"/>
          </a:p>
        </p:txBody>
      </p:sp>
      <p:pic>
        <p:nvPicPr>
          <p:cNvPr id="11" name="Picture 15" descr="Picture 1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6113" y="6085513"/>
            <a:ext cx="641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Picture 1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26038" y="6069638"/>
            <a:ext cx="6810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descr="Picture 1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7713" y="6082338"/>
            <a:ext cx="6588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102</a:t>
            </a:r>
            <a:endParaRPr lang="fr-CA" dirty="0">
              <a:solidFill>
                <a:schemeClr val="bg1"/>
              </a:solidFill>
            </a:endParaRPr>
          </a:p>
        </p:txBody>
      </p:sp>
      <p:sp>
        <p:nvSpPr>
          <p:cNvPr id="14" name="TextBox 13"/>
          <p:cNvSpPr txBox="1"/>
          <p:nvPr/>
        </p:nvSpPr>
        <p:spPr>
          <a:xfrm>
            <a:off x="1900948" y="894876"/>
            <a:ext cx="5342103" cy="369332"/>
          </a:xfrm>
          <a:prstGeom prst="rect">
            <a:avLst/>
          </a:prstGeom>
          <a:noFill/>
        </p:spPr>
        <p:txBody>
          <a:bodyPr wrap="none" rtlCol="0">
            <a:spAutoFit/>
          </a:bodyPr>
          <a:lstStyle/>
          <a:p>
            <a:r>
              <a:rPr lang="en-US" dirty="0" smtClean="0">
                <a:solidFill>
                  <a:schemeClr val="bg1"/>
                </a:solidFill>
              </a:rPr>
              <a:t>What oils to use to keep your family healthy and happy</a:t>
            </a:r>
            <a:endParaRPr lang="en-US" dirty="0">
              <a:solidFill>
                <a:schemeClr val="bg1"/>
              </a:solidFill>
            </a:endParaRP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b="25199"/>
          <a:stretch/>
        </p:blipFill>
        <p:spPr>
          <a:xfrm>
            <a:off x="7010400" y="2514600"/>
            <a:ext cx="1866395" cy="4343400"/>
          </a:xfrm>
          <a:prstGeom prst="rect">
            <a:avLst/>
          </a:prstGeom>
        </p:spPr>
      </p:pic>
      <p:sp>
        <p:nvSpPr>
          <p:cNvPr id="4" name="TextBox 3"/>
          <p:cNvSpPr txBox="1"/>
          <p:nvPr/>
        </p:nvSpPr>
        <p:spPr>
          <a:xfrm>
            <a:off x="1143000" y="5639727"/>
            <a:ext cx="4489371" cy="369332"/>
          </a:xfrm>
          <a:prstGeom prst="rect">
            <a:avLst/>
          </a:prstGeom>
          <a:noFill/>
        </p:spPr>
        <p:txBody>
          <a:bodyPr wrap="none" rtlCol="0">
            <a:spAutoFit/>
          </a:bodyPr>
          <a:lstStyle/>
          <a:p>
            <a:r>
              <a:rPr lang="en-US" dirty="0" smtClean="0"/>
              <a:t>**Personal favorite for anxiety &amp; focus issues!</a:t>
            </a:r>
            <a:endParaRPr lang="en-US" dirty="0"/>
          </a:p>
        </p:txBody>
      </p:sp>
    </p:spTree>
    <p:extLst>
      <p:ext uri="{BB962C8B-B14F-4D97-AF65-F5344CB8AC3E}">
        <p14:creationId xmlns:p14="http://schemas.microsoft.com/office/powerpoint/2010/main" val="24959463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err="1" smtClean="0">
                <a:solidFill>
                  <a:schemeClr val="bg1"/>
                </a:solidFill>
              </a:rPr>
              <a:t>Staying</a:t>
            </a:r>
            <a:r>
              <a:rPr lang="fr-CA" dirty="0" smtClean="0">
                <a:solidFill>
                  <a:schemeClr val="bg1"/>
                </a:solidFill>
              </a:rPr>
              <a:t> </a:t>
            </a:r>
            <a:r>
              <a:rPr lang="fr-CA" dirty="0" err="1" smtClean="0">
                <a:solidFill>
                  <a:schemeClr val="bg1"/>
                </a:solidFill>
              </a:rPr>
              <a:t>Healthy</a:t>
            </a:r>
            <a:r>
              <a:rPr lang="fr-CA" dirty="0" smtClean="0">
                <a:solidFill>
                  <a:schemeClr val="bg1"/>
                </a:solidFill>
              </a:rPr>
              <a:t> 101</a:t>
            </a:r>
            <a:endParaRPr lang="fr-CA" dirty="0">
              <a:solidFill>
                <a:schemeClr val="bg1"/>
              </a:solidFill>
            </a:endParaRPr>
          </a:p>
        </p:txBody>
      </p:sp>
      <p:sp>
        <p:nvSpPr>
          <p:cNvPr id="14" name="TextBox 13"/>
          <p:cNvSpPr txBox="1"/>
          <p:nvPr/>
        </p:nvSpPr>
        <p:spPr>
          <a:xfrm>
            <a:off x="1845484" y="883990"/>
            <a:ext cx="5453031" cy="369332"/>
          </a:xfrm>
          <a:prstGeom prst="rect">
            <a:avLst/>
          </a:prstGeom>
          <a:noFill/>
        </p:spPr>
        <p:txBody>
          <a:bodyPr wrap="none" rtlCol="0">
            <a:spAutoFit/>
          </a:bodyPr>
          <a:lstStyle/>
          <a:p>
            <a:r>
              <a:rPr lang="en-US" dirty="0" smtClean="0">
                <a:solidFill>
                  <a:schemeClr val="bg1"/>
                </a:solidFill>
              </a:rPr>
              <a:t>What other products will help keep your family healthy?</a:t>
            </a:r>
            <a:endParaRPr lang="en-US" dirty="0">
              <a:solidFill>
                <a:schemeClr val="bg1"/>
              </a:solidFill>
            </a:endParaRPr>
          </a:p>
        </p:txBody>
      </p:sp>
      <p:grpSp>
        <p:nvGrpSpPr>
          <p:cNvPr id="11" name="Group 10"/>
          <p:cNvGrpSpPr/>
          <p:nvPr/>
        </p:nvGrpSpPr>
        <p:grpSpPr>
          <a:xfrm>
            <a:off x="1927225" y="4179886"/>
            <a:ext cx="5191125" cy="2022475"/>
            <a:chOff x="1927225" y="4179886"/>
            <a:chExt cx="5191125" cy="2022475"/>
          </a:xfrm>
        </p:grpSpPr>
        <p:sp>
          <p:nvSpPr>
            <p:cNvPr id="7" name="Rectangle 7"/>
            <p:cNvSpPr>
              <a:spLocks noChangeArrowheads="1"/>
            </p:cNvSpPr>
            <p:nvPr/>
          </p:nvSpPr>
          <p:spPr bwMode="auto">
            <a:xfrm>
              <a:off x="1927225" y="5714999"/>
              <a:ext cx="5191125" cy="487362"/>
            </a:xfrm>
            <a:prstGeom prst="rect">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algn="ctr" eaLnBrk="1" hangingPunct="1"/>
              <a:r>
                <a:rPr lang="en-US" sz="2800">
                  <a:solidFill>
                    <a:schemeClr val="bg1"/>
                  </a:solidFill>
                </a:rPr>
                <a:t>Eat Right</a:t>
              </a:r>
            </a:p>
          </p:txBody>
        </p:sp>
        <p:sp>
          <p:nvSpPr>
            <p:cNvPr id="8" name="Rectangle 8"/>
            <p:cNvSpPr>
              <a:spLocks noChangeArrowheads="1"/>
            </p:cNvSpPr>
            <p:nvPr/>
          </p:nvSpPr>
          <p:spPr bwMode="auto">
            <a:xfrm>
              <a:off x="2082800" y="5208586"/>
              <a:ext cx="4848225" cy="47307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algn="ctr" eaLnBrk="1" hangingPunct="1"/>
              <a:r>
                <a:rPr lang="en-US" sz="2800">
                  <a:solidFill>
                    <a:schemeClr val="bg1"/>
                  </a:solidFill>
                </a:rPr>
                <a:t>Exercise</a:t>
              </a:r>
            </a:p>
          </p:txBody>
        </p:sp>
        <p:sp>
          <p:nvSpPr>
            <p:cNvPr id="9" name="Rectangle 9"/>
            <p:cNvSpPr>
              <a:spLocks noChangeArrowheads="1"/>
            </p:cNvSpPr>
            <p:nvPr/>
          </p:nvSpPr>
          <p:spPr bwMode="auto">
            <a:xfrm>
              <a:off x="2227262" y="4694236"/>
              <a:ext cx="4572000" cy="47307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algn="ctr" eaLnBrk="1" hangingPunct="1"/>
              <a:r>
                <a:rPr lang="en-US" sz="2400">
                  <a:solidFill>
                    <a:schemeClr val="bg1"/>
                  </a:solidFill>
                </a:rPr>
                <a:t>Rest &amp; Manage Stress</a:t>
              </a:r>
            </a:p>
          </p:txBody>
        </p:sp>
        <p:sp>
          <p:nvSpPr>
            <p:cNvPr id="10" name="Rectangle 10"/>
            <p:cNvSpPr>
              <a:spLocks noChangeArrowheads="1"/>
            </p:cNvSpPr>
            <p:nvPr/>
          </p:nvSpPr>
          <p:spPr bwMode="auto">
            <a:xfrm>
              <a:off x="2438400" y="4179886"/>
              <a:ext cx="4151312" cy="4730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algn="ctr" eaLnBrk="1" hangingPunct="1"/>
              <a:r>
                <a:rPr lang="en-US" sz="2400">
                  <a:solidFill>
                    <a:schemeClr val="bg1"/>
                  </a:solidFill>
                </a:rPr>
                <a:t>Reduce Toxic Load</a:t>
              </a:r>
            </a:p>
          </p:txBody>
        </p:sp>
      </p:grpSp>
      <p:sp>
        <p:nvSpPr>
          <p:cNvPr id="3" name="TextBox 2"/>
          <p:cNvSpPr txBox="1"/>
          <p:nvPr/>
        </p:nvSpPr>
        <p:spPr>
          <a:xfrm>
            <a:off x="1142999" y="2177995"/>
            <a:ext cx="6858000" cy="1077218"/>
          </a:xfrm>
          <a:prstGeom prst="rect">
            <a:avLst/>
          </a:prstGeom>
          <a:noFill/>
        </p:spPr>
        <p:txBody>
          <a:bodyPr wrap="square" rtlCol="0">
            <a:spAutoFit/>
          </a:bodyPr>
          <a:lstStyle/>
          <a:p>
            <a:pPr algn="ctr"/>
            <a:r>
              <a:rPr lang="en-US" sz="3200" dirty="0" smtClean="0"/>
              <a:t>Don’t neglect the Lifestyle components of the Wellness Pyramid!</a:t>
            </a:r>
            <a:endParaRPr lang="en-US" sz="3200" dirty="0"/>
          </a:p>
        </p:txBody>
      </p:sp>
      <p:sp>
        <p:nvSpPr>
          <p:cNvPr id="4" name="Down Arrow 3"/>
          <p:cNvSpPr/>
          <p:nvPr/>
        </p:nvSpPr>
        <p:spPr>
          <a:xfrm>
            <a:off x="4343399" y="3271618"/>
            <a:ext cx="457200" cy="783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58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err="1" smtClean="0">
                <a:solidFill>
                  <a:schemeClr val="bg1"/>
                </a:solidFill>
              </a:rPr>
              <a:t>Staying</a:t>
            </a:r>
            <a:r>
              <a:rPr lang="fr-CA" dirty="0" smtClean="0">
                <a:solidFill>
                  <a:schemeClr val="bg1"/>
                </a:solidFill>
              </a:rPr>
              <a:t> </a:t>
            </a:r>
            <a:r>
              <a:rPr lang="fr-CA" dirty="0" err="1" smtClean="0">
                <a:solidFill>
                  <a:schemeClr val="bg1"/>
                </a:solidFill>
              </a:rPr>
              <a:t>Healthy</a:t>
            </a:r>
            <a:r>
              <a:rPr lang="fr-CA" dirty="0" smtClean="0">
                <a:solidFill>
                  <a:schemeClr val="bg1"/>
                </a:solidFill>
              </a:rPr>
              <a:t> 101</a:t>
            </a:r>
            <a:endParaRPr lang="fr-CA" dirty="0">
              <a:solidFill>
                <a:schemeClr val="bg1"/>
              </a:solidFill>
            </a:endParaRPr>
          </a:p>
        </p:txBody>
      </p:sp>
      <p:sp>
        <p:nvSpPr>
          <p:cNvPr id="14" name="TextBox 13"/>
          <p:cNvSpPr txBox="1"/>
          <p:nvPr/>
        </p:nvSpPr>
        <p:spPr>
          <a:xfrm>
            <a:off x="1845484" y="883990"/>
            <a:ext cx="5453031" cy="369332"/>
          </a:xfrm>
          <a:prstGeom prst="rect">
            <a:avLst/>
          </a:prstGeom>
          <a:noFill/>
        </p:spPr>
        <p:txBody>
          <a:bodyPr wrap="none" rtlCol="0">
            <a:spAutoFit/>
          </a:bodyPr>
          <a:lstStyle/>
          <a:p>
            <a:r>
              <a:rPr lang="en-US" dirty="0" smtClean="0">
                <a:solidFill>
                  <a:schemeClr val="bg1"/>
                </a:solidFill>
              </a:rPr>
              <a:t>What other products will help keep your family healthy?</a:t>
            </a:r>
            <a:endParaRPr lang="en-US" dirty="0">
              <a:solidFill>
                <a:schemeClr val="bg1"/>
              </a:solidFill>
            </a:endParaRPr>
          </a:p>
        </p:txBody>
      </p:sp>
      <p:pic>
        <p:nvPicPr>
          <p:cNvPr id="10" name="Picture 10" descr="Lifelong Vitality.jpg"/>
          <p:cNvPicPr>
            <a:picLocks noChangeAspect="1"/>
          </p:cNvPicPr>
          <p:nvPr/>
        </p:nvPicPr>
        <p:blipFill>
          <a:blip r:embed="rId3">
            <a:extLst>
              <a:ext uri="{28A0092B-C50C-407E-A947-70E740481C1C}">
                <a14:useLocalDpi xmlns:a14="http://schemas.microsoft.com/office/drawing/2010/main" val="0"/>
              </a:ext>
            </a:extLst>
          </a:blip>
          <a:srcRect b="10268"/>
          <a:stretch>
            <a:fillRect/>
          </a:stretch>
        </p:blipFill>
        <p:spPr bwMode="auto">
          <a:xfrm>
            <a:off x="304800" y="2079646"/>
            <a:ext cx="3189288"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p:cNvSpPr txBox="1">
            <a:spLocks noChangeArrowheads="1"/>
          </p:cNvSpPr>
          <p:nvPr/>
        </p:nvSpPr>
        <p:spPr bwMode="auto">
          <a:xfrm>
            <a:off x="3659188" y="2552721"/>
            <a:ext cx="5202237"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Char char="+"/>
            </a:pPr>
            <a:r>
              <a:rPr lang="en-US" sz="2200"/>
              <a:t>Supports energy production</a:t>
            </a:r>
          </a:p>
          <a:p>
            <a:pPr eaLnBrk="1" hangingPunct="1">
              <a:spcBef>
                <a:spcPct val="0"/>
              </a:spcBef>
              <a:buClr>
                <a:srgbClr val="FF0000"/>
              </a:buClr>
              <a:buFont typeface="Franklin Gothic Medium" panose="020B0603020102020204" pitchFamily="34" charset="0"/>
              <a:buChar char="+"/>
            </a:pPr>
            <a:r>
              <a:rPr lang="en-US" sz="2200"/>
              <a:t>Supports healthy brain function</a:t>
            </a:r>
          </a:p>
          <a:p>
            <a:pPr eaLnBrk="1" hangingPunct="1">
              <a:spcBef>
                <a:spcPct val="0"/>
              </a:spcBef>
              <a:buClr>
                <a:srgbClr val="FF0000"/>
              </a:buClr>
              <a:buFont typeface="Franklin Gothic Medium" panose="020B0603020102020204" pitchFamily="34" charset="0"/>
              <a:buChar char="+"/>
            </a:pPr>
            <a:r>
              <a:rPr lang="en-US" sz="2200"/>
              <a:t>Helps reduce inflammation &amp; Pain</a:t>
            </a:r>
          </a:p>
          <a:p>
            <a:pPr eaLnBrk="1" hangingPunct="1">
              <a:spcBef>
                <a:spcPct val="0"/>
              </a:spcBef>
              <a:buClr>
                <a:srgbClr val="FF0000"/>
              </a:buClr>
              <a:buFont typeface="Franklin Gothic Medium" panose="020B0603020102020204" pitchFamily="34" charset="0"/>
              <a:buChar char="+"/>
            </a:pPr>
            <a:r>
              <a:rPr lang="en-US" sz="2200"/>
              <a:t>Provides 22 essential vitamins and minerals</a:t>
            </a:r>
          </a:p>
          <a:p>
            <a:pPr eaLnBrk="1" hangingPunct="1">
              <a:spcBef>
                <a:spcPct val="0"/>
              </a:spcBef>
              <a:buClr>
                <a:srgbClr val="FF0000"/>
              </a:buClr>
              <a:buFont typeface="Franklin Gothic Medium" panose="020B0603020102020204" pitchFamily="34" charset="0"/>
              <a:buChar char="+"/>
            </a:pPr>
            <a:r>
              <a:rPr lang="en-US" sz="2200"/>
              <a:t>Supports healthy digestion</a:t>
            </a:r>
          </a:p>
          <a:p>
            <a:pPr eaLnBrk="1" hangingPunct="1">
              <a:spcBef>
                <a:spcPct val="0"/>
              </a:spcBef>
              <a:buClr>
                <a:srgbClr val="FF0000"/>
              </a:buClr>
              <a:buFont typeface="Franklin Gothic Medium" panose="020B0603020102020204" pitchFamily="34" charset="0"/>
              <a:buChar char="+"/>
            </a:pPr>
            <a:r>
              <a:rPr lang="en-US" sz="2200"/>
              <a:t>Promotes cardiovascular health</a:t>
            </a:r>
          </a:p>
          <a:p>
            <a:pPr eaLnBrk="1" hangingPunct="1">
              <a:spcBef>
                <a:spcPct val="0"/>
              </a:spcBef>
              <a:buClr>
                <a:srgbClr val="FF0000"/>
              </a:buClr>
              <a:buFont typeface="Franklin Gothic Medium" panose="020B0603020102020204" pitchFamily="34" charset="0"/>
              <a:buChar char="+"/>
            </a:pPr>
            <a:r>
              <a:rPr lang="en-US" sz="2200"/>
              <a:t>Promotes healthy skin</a:t>
            </a:r>
          </a:p>
          <a:p>
            <a:pPr eaLnBrk="1" hangingPunct="1">
              <a:spcBef>
                <a:spcPct val="0"/>
              </a:spcBef>
              <a:buClr>
                <a:srgbClr val="FF0000"/>
              </a:buClr>
              <a:buFont typeface="Franklin Gothic Medium" panose="020B0603020102020204" pitchFamily="34" charset="0"/>
              <a:buChar char="+"/>
            </a:pPr>
            <a:r>
              <a:rPr lang="en-US" sz="2200"/>
              <a:t>Supports healthy immune function</a:t>
            </a:r>
          </a:p>
          <a:p>
            <a:pPr eaLnBrk="1" hangingPunct="1">
              <a:spcBef>
                <a:spcPct val="0"/>
              </a:spcBef>
              <a:buClr>
                <a:srgbClr val="FF0000"/>
              </a:buClr>
              <a:buFont typeface="Franklin Gothic Medium" panose="020B0603020102020204" pitchFamily="34" charset="0"/>
              <a:buChar char="+"/>
            </a:pPr>
            <a:r>
              <a:rPr lang="en-US" sz="2200"/>
              <a:t>Fights free radicals</a:t>
            </a:r>
          </a:p>
        </p:txBody>
      </p:sp>
    </p:spTree>
    <p:extLst>
      <p:ext uri="{BB962C8B-B14F-4D97-AF65-F5344CB8AC3E}">
        <p14:creationId xmlns:p14="http://schemas.microsoft.com/office/powerpoint/2010/main" val="6956235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err="1" smtClean="0">
                <a:solidFill>
                  <a:schemeClr val="bg1"/>
                </a:solidFill>
              </a:rPr>
              <a:t>Staying</a:t>
            </a:r>
            <a:r>
              <a:rPr lang="fr-CA" dirty="0" smtClean="0">
                <a:solidFill>
                  <a:schemeClr val="bg1"/>
                </a:solidFill>
              </a:rPr>
              <a:t> </a:t>
            </a:r>
            <a:r>
              <a:rPr lang="fr-CA" dirty="0" err="1" smtClean="0">
                <a:solidFill>
                  <a:schemeClr val="bg1"/>
                </a:solidFill>
              </a:rPr>
              <a:t>Healthy</a:t>
            </a:r>
            <a:r>
              <a:rPr lang="fr-CA" dirty="0" smtClean="0">
                <a:solidFill>
                  <a:schemeClr val="bg1"/>
                </a:solidFill>
              </a:rPr>
              <a:t> 101</a:t>
            </a:r>
            <a:endParaRPr lang="fr-CA" dirty="0">
              <a:solidFill>
                <a:schemeClr val="bg1"/>
              </a:solidFill>
            </a:endParaRPr>
          </a:p>
        </p:txBody>
      </p:sp>
      <p:sp>
        <p:nvSpPr>
          <p:cNvPr id="14" name="TextBox 13"/>
          <p:cNvSpPr txBox="1"/>
          <p:nvPr/>
        </p:nvSpPr>
        <p:spPr>
          <a:xfrm>
            <a:off x="1845484" y="883990"/>
            <a:ext cx="5453031" cy="369332"/>
          </a:xfrm>
          <a:prstGeom prst="rect">
            <a:avLst/>
          </a:prstGeom>
          <a:noFill/>
        </p:spPr>
        <p:txBody>
          <a:bodyPr wrap="none" rtlCol="0">
            <a:spAutoFit/>
          </a:bodyPr>
          <a:lstStyle/>
          <a:p>
            <a:r>
              <a:rPr lang="en-US" dirty="0" smtClean="0">
                <a:solidFill>
                  <a:schemeClr val="bg1"/>
                </a:solidFill>
              </a:rPr>
              <a:t>What other products will help keep your family healthy?</a:t>
            </a:r>
            <a:endParaRPr lang="en-US" dirty="0">
              <a:solidFill>
                <a:schemeClr val="bg1"/>
              </a:solidFill>
            </a:endParaRPr>
          </a:p>
        </p:txBody>
      </p:sp>
      <p:sp>
        <p:nvSpPr>
          <p:cNvPr id="15" name="TextBox 12"/>
          <p:cNvSpPr txBox="1">
            <a:spLocks noChangeArrowheads="1"/>
          </p:cNvSpPr>
          <p:nvPr/>
        </p:nvSpPr>
        <p:spPr bwMode="auto">
          <a:xfrm>
            <a:off x="4038600" y="2971800"/>
            <a:ext cx="5029200" cy="313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marL="255588" indent="-255588" defTabSz="912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66750" indent="-257175" defTabSz="9128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025525" indent="-204788" defTabSz="9128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436688" indent="-206375"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46263" indent="-204788" defTabSz="9128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3034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606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2178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75063" indent="-204788"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0000"/>
              </a:buClr>
              <a:buFont typeface="Franklin Gothic Medium" panose="020B0603020102020204" pitchFamily="34" charset="0"/>
              <a:buChar char="+"/>
            </a:pPr>
            <a:r>
              <a:rPr lang="en-US" sz="2200" dirty="0"/>
              <a:t>Supports energy production</a:t>
            </a:r>
          </a:p>
          <a:p>
            <a:pPr eaLnBrk="1" hangingPunct="1">
              <a:spcBef>
                <a:spcPct val="0"/>
              </a:spcBef>
              <a:buClr>
                <a:srgbClr val="FF0000"/>
              </a:buClr>
              <a:buFont typeface="Franklin Gothic Medium" panose="020B0603020102020204" pitchFamily="34" charset="0"/>
              <a:buChar char="+"/>
            </a:pPr>
            <a:r>
              <a:rPr lang="en-US" sz="2200" dirty="0"/>
              <a:t>Supports healthy </a:t>
            </a:r>
            <a:r>
              <a:rPr lang="en-US" sz="2200" dirty="0" smtClean="0"/>
              <a:t>brain, cardiovascular, immune, digestive, and joint function</a:t>
            </a:r>
            <a:endParaRPr lang="en-US" sz="2200" dirty="0"/>
          </a:p>
          <a:p>
            <a:pPr eaLnBrk="1" hangingPunct="1">
              <a:spcBef>
                <a:spcPct val="0"/>
              </a:spcBef>
              <a:buClr>
                <a:srgbClr val="FF0000"/>
              </a:buClr>
              <a:buFont typeface="Franklin Gothic Medium" panose="020B0603020102020204" pitchFamily="34" charset="0"/>
              <a:buChar char="+"/>
            </a:pPr>
            <a:r>
              <a:rPr lang="en-US" sz="2200" dirty="0" smtClean="0"/>
              <a:t>Supports healthy cell development &amp; longevity</a:t>
            </a:r>
            <a:endParaRPr lang="en-US" sz="2200" dirty="0"/>
          </a:p>
          <a:p>
            <a:pPr eaLnBrk="1" hangingPunct="1">
              <a:spcBef>
                <a:spcPct val="0"/>
              </a:spcBef>
              <a:buClr>
                <a:srgbClr val="FF0000"/>
              </a:buClr>
              <a:buFont typeface="Franklin Gothic Medium" panose="020B0603020102020204" pitchFamily="34" charset="0"/>
              <a:buChar char="+"/>
            </a:pPr>
            <a:r>
              <a:rPr lang="en-US" sz="2200" dirty="0" smtClean="0"/>
              <a:t>Whole-food complex</a:t>
            </a:r>
            <a:endParaRPr lang="en-US" sz="2200" dirty="0"/>
          </a:p>
          <a:p>
            <a:pPr eaLnBrk="1" hangingPunct="1">
              <a:spcBef>
                <a:spcPct val="0"/>
              </a:spcBef>
              <a:buClr>
                <a:srgbClr val="FF0000"/>
              </a:buClr>
              <a:buFont typeface="Franklin Gothic Medium" panose="020B0603020102020204" pitchFamily="34" charset="0"/>
              <a:buChar char="+"/>
            </a:pPr>
            <a:r>
              <a:rPr lang="en-US" sz="2200" dirty="0"/>
              <a:t>Fights free </a:t>
            </a:r>
            <a:r>
              <a:rPr lang="en-US" sz="2200" dirty="0" smtClean="0"/>
              <a:t>radicals</a:t>
            </a:r>
          </a:p>
          <a:p>
            <a:pPr eaLnBrk="1" hangingPunct="1">
              <a:spcBef>
                <a:spcPct val="0"/>
              </a:spcBef>
              <a:buClr>
                <a:srgbClr val="FF0000"/>
              </a:buClr>
              <a:buFont typeface="Franklin Gothic Medium" panose="020B0603020102020204" pitchFamily="34" charset="0"/>
              <a:buChar char="+"/>
            </a:pPr>
            <a:r>
              <a:rPr lang="en-US" sz="2200" dirty="0" smtClean="0"/>
              <a:t>No HFCS, Artificial Colors, Sweeteners or flavors</a:t>
            </a:r>
            <a:endParaRPr lang="en-US" sz="2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5" y="2362200"/>
            <a:ext cx="2209900" cy="4650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4095" y="2414856"/>
            <a:ext cx="1667383" cy="4545048"/>
          </a:xfrm>
          <a:prstGeom prst="rect">
            <a:avLst/>
          </a:prstGeom>
        </p:spPr>
      </p:pic>
    </p:spTree>
    <p:extLst>
      <p:ext uri="{BB962C8B-B14F-4D97-AF65-F5344CB8AC3E}">
        <p14:creationId xmlns:p14="http://schemas.microsoft.com/office/powerpoint/2010/main" val="36922628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Extra </a:t>
            </a:r>
            <a:r>
              <a:rPr lang="fr-CA" dirty="0" err="1" smtClean="0">
                <a:solidFill>
                  <a:schemeClr val="bg1"/>
                </a:solidFill>
              </a:rPr>
              <a:t>Credit</a:t>
            </a:r>
            <a:endParaRPr lang="fr-CA" dirty="0">
              <a:solidFill>
                <a:schemeClr val="bg1"/>
              </a:solidFill>
            </a:endParaRPr>
          </a:p>
        </p:txBody>
      </p:sp>
      <p:sp>
        <p:nvSpPr>
          <p:cNvPr id="7" name="TextBox 6"/>
          <p:cNvSpPr txBox="1"/>
          <p:nvPr/>
        </p:nvSpPr>
        <p:spPr>
          <a:xfrm>
            <a:off x="2488223" y="883990"/>
            <a:ext cx="4167551" cy="369332"/>
          </a:xfrm>
          <a:prstGeom prst="rect">
            <a:avLst/>
          </a:prstGeom>
          <a:noFill/>
        </p:spPr>
        <p:txBody>
          <a:bodyPr wrap="none" rtlCol="0">
            <a:spAutoFit/>
          </a:bodyPr>
          <a:lstStyle/>
          <a:p>
            <a:r>
              <a:rPr lang="en-US" dirty="0" smtClean="0">
                <a:solidFill>
                  <a:schemeClr val="bg1"/>
                </a:solidFill>
              </a:rPr>
              <a:t>Tips and products to make your life easier!</a:t>
            </a:r>
            <a:endParaRPr lang="en-US" dirty="0">
              <a:solidFill>
                <a:schemeClr val="bg1"/>
              </a:solidFill>
            </a:endParaRPr>
          </a:p>
        </p:txBody>
      </p:sp>
      <p:sp>
        <p:nvSpPr>
          <p:cNvPr id="4" name="TextBox 3"/>
          <p:cNvSpPr txBox="1"/>
          <p:nvPr/>
        </p:nvSpPr>
        <p:spPr>
          <a:xfrm>
            <a:off x="304800" y="2209800"/>
            <a:ext cx="4304383" cy="369332"/>
          </a:xfrm>
          <a:prstGeom prst="rect">
            <a:avLst/>
          </a:prstGeom>
          <a:noFill/>
        </p:spPr>
        <p:txBody>
          <a:bodyPr wrap="none" rtlCol="0">
            <a:spAutoFit/>
          </a:bodyPr>
          <a:lstStyle/>
          <a:p>
            <a:r>
              <a:rPr lang="en-US" dirty="0" smtClean="0">
                <a:latin typeface="Papyrus" panose="03070502060502030205" pitchFamily="66" charset="0"/>
              </a:rPr>
              <a:t>Don’t forget to create a Family Password!</a:t>
            </a:r>
            <a:endParaRPr lang="en-US" dirty="0">
              <a:latin typeface="Papyrus" panose="03070502060502030205" pitchFamily="66" charset="0"/>
            </a:endParaRPr>
          </a:p>
        </p:txBody>
      </p:sp>
      <p:sp>
        <p:nvSpPr>
          <p:cNvPr id="10" name="TextBox 9"/>
          <p:cNvSpPr txBox="1"/>
          <p:nvPr/>
        </p:nvSpPr>
        <p:spPr>
          <a:xfrm>
            <a:off x="3124200" y="6400800"/>
            <a:ext cx="5960286" cy="369332"/>
          </a:xfrm>
          <a:prstGeom prst="rect">
            <a:avLst/>
          </a:prstGeom>
          <a:noFill/>
        </p:spPr>
        <p:txBody>
          <a:bodyPr wrap="none" rtlCol="0">
            <a:spAutoFit/>
          </a:bodyPr>
          <a:lstStyle/>
          <a:p>
            <a:r>
              <a:rPr lang="en-US" dirty="0" smtClean="0">
                <a:latin typeface="Kristen ITC" panose="03050502040202030202" pitchFamily="66" charset="0"/>
              </a:rPr>
              <a:t>Plan out lunches ahead of time so they are healthy!</a:t>
            </a:r>
            <a:endParaRPr lang="en-US" dirty="0">
              <a:latin typeface="Kristen ITC" panose="03050502040202030202" pitchFamily="66" charset="0"/>
            </a:endParaRPr>
          </a:p>
        </p:txBody>
      </p:sp>
      <p:pic>
        <p:nvPicPr>
          <p:cNvPr id="9" name="Picture 8"/>
          <p:cNvPicPr>
            <a:picLocks noChangeAspect="1"/>
          </p:cNvPicPr>
          <p:nvPr/>
        </p:nvPicPr>
        <p:blipFill>
          <a:blip r:embed="rId4"/>
          <a:stretch>
            <a:fillRect/>
          </a:stretch>
        </p:blipFill>
        <p:spPr>
          <a:xfrm>
            <a:off x="4609183" y="4070153"/>
            <a:ext cx="3048006" cy="2033020"/>
          </a:xfrm>
          <a:prstGeom prst="rect">
            <a:avLst/>
          </a:prstGeom>
        </p:spPr>
      </p:pic>
      <p:pic>
        <p:nvPicPr>
          <p:cNvPr id="11" name="Picture 10"/>
          <p:cNvPicPr>
            <a:picLocks noChangeAspect="1"/>
          </p:cNvPicPr>
          <p:nvPr/>
        </p:nvPicPr>
        <p:blipFill>
          <a:blip r:embed="rId5"/>
          <a:stretch>
            <a:fillRect/>
          </a:stretch>
        </p:blipFill>
        <p:spPr>
          <a:xfrm>
            <a:off x="932988" y="2587599"/>
            <a:ext cx="3048006" cy="2362205"/>
          </a:xfrm>
          <a:prstGeom prst="rect">
            <a:avLst/>
          </a:prstGeom>
        </p:spPr>
      </p:pic>
    </p:spTree>
    <p:extLst>
      <p:ext uri="{BB962C8B-B14F-4D97-AF65-F5344CB8AC3E}">
        <p14:creationId xmlns:p14="http://schemas.microsoft.com/office/powerpoint/2010/main" val="14337599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Extra </a:t>
            </a:r>
            <a:r>
              <a:rPr lang="fr-CA" dirty="0" err="1" smtClean="0">
                <a:solidFill>
                  <a:schemeClr val="bg1"/>
                </a:solidFill>
              </a:rPr>
              <a:t>Credit</a:t>
            </a:r>
            <a:endParaRPr lang="fr-CA" dirty="0">
              <a:solidFill>
                <a:schemeClr val="bg1"/>
              </a:solidFill>
            </a:endParaRPr>
          </a:p>
        </p:txBody>
      </p:sp>
      <p:sp>
        <p:nvSpPr>
          <p:cNvPr id="14" name="TextBox 13"/>
          <p:cNvSpPr txBox="1"/>
          <p:nvPr/>
        </p:nvSpPr>
        <p:spPr>
          <a:xfrm>
            <a:off x="2488223" y="883990"/>
            <a:ext cx="4167551" cy="369332"/>
          </a:xfrm>
          <a:prstGeom prst="rect">
            <a:avLst/>
          </a:prstGeom>
          <a:noFill/>
        </p:spPr>
        <p:txBody>
          <a:bodyPr wrap="none" rtlCol="0">
            <a:spAutoFit/>
          </a:bodyPr>
          <a:lstStyle/>
          <a:p>
            <a:r>
              <a:rPr lang="en-US" dirty="0" smtClean="0">
                <a:solidFill>
                  <a:schemeClr val="bg1"/>
                </a:solidFill>
              </a:rPr>
              <a:t>Tips and products to make your life easier!</a:t>
            </a:r>
            <a:endParaRPr lang="en-US" dirty="0">
              <a:solidFill>
                <a:schemeClr val="bg1"/>
              </a:solidFill>
            </a:endParaRPr>
          </a:p>
        </p:txBody>
      </p:sp>
      <p:pic>
        <p:nvPicPr>
          <p:cNvPr id="12" name="Content Placeholder 4" descr="boo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267" y="2209800"/>
            <a:ext cx="3006725"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9"/>
          <p:cNvSpPr>
            <a:spLocks noChangeArrowheads="1"/>
          </p:cNvSpPr>
          <p:nvPr/>
        </p:nvSpPr>
        <p:spPr bwMode="auto">
          <a:xfrm>
            <a:off x="3578754" y="2463690"/>
            <a:ext cx="5345113"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algn="ctr" eaLnBrk="1" hangingPunct="1"/>
            <a:r>
              <a:rPr lang="en-US" sz="2800" dirty="0">
                <a:latin typeface="Arial" panose="020B0604020202020204" pitchFamily="34" charset="0"/>
              </a:rPr>
              <a:t>This book will help you become an essential oil expert!</a:t>
            </a:r>
            <a:br>
              <a:rPr lang="en-US" sz="2800" dirty="0">
                <a:latin typeface="Arial" panose="020B0604020202020204" pitchFamily="34" charset="0"/>
              </a:rPr>
            </a:br>
            <a:endParaRPr lang="en-US" sz="2800" dirty="0">
              <a:latin typeface="Arial" panose="020B0604020202020204" pitchFamily="34" charset="0"/>
            </a:endParaRPr>
          </a:p>
          <a:p>
            <a:pPr eaLnBrk="1" hangingPunct="1">
              <a:buFontTx/>
              <a:buChar char="•"/>
            </a:pPr>
            <a:r>
              <a:rPr lang="en-US" sz="2800" dirty="0">
                <a:latin typeface="Arial" panose="020B0604020202020204" pitchFamily="34" charset="0"/>
              </a:rPr>
              <a:t> Household tips</a:t>
            </a:r>
          </a:p>
          <a:p>
            <a:pPr eaLnBrk="1" hangingPunct="1">
              <a:buFontTx/>
              <a:buChar char="•"/>
            </a:pPr>
            <a:r>
              <a:rPr lang="en-US" sz="2800" dirty="0">
                <a:latin typeface="Arial" panose="020B0604020202020204" pitchFamily="34" charset="0"/>
              </a:rPr>
              <a:t> Ailments reference guide</a:t>
            </a:r>
          </a:p>
          <a:p>
            <a:pPr eaLnBrk="1" hangingPunct="1">
              <a:buFontTx/>
              <a:buChar char="•"/>
            </a:pPr>
            <a:r>
              <a:rPr lang="en-US" sz="2800" dirty="0">
                <a:latin typeface="Arial" panose="020B0604020202020204" pitchFamily="34" charset="0"/>
              </a:rPr>
              <a:t> Safety information</a:t>
            </a:r>
          </a:p>
          <a:p>
            <a:pPr eaLnBrk="1" hangingPunct="1">
              <a:buFontTx/>
              <a:buChar char="•"/>
            </a:pPr>
            <a:r>
              <a:rPr lang="en-US" sz="2800" dirty="0">
                <a:latin typeface="Arial" panose="020B0604020202020204" pitchFamily="34" charset="0"/>
              </a:rPr>
              <a:t> and more</a:t>
            </a:r>
            <a:r>
              <a:rPr lang="en-US" sz="2800" dirty="0" smtClean="0">
                <a:latin typeface="Arial" panose="020B0604020202020204" pitchFamily="34" charset="0"/>
              </a:rPr>
              <a:t>…</a:t>
            </a:r>
            <a:endParaRPr lang="en-US" sz="2800" dirty="0">
              <a:latin typeface="Arial" panose="020B0604020202020204" pitchFamily="34" charset="0"/>
            </a:endParaRPr>
          </a:p>
        </p:txBody>
      </p:sp>
      <p:sp>
        <p:nvSpPr>
          <p:cNvPr id="15" name="TextBox 1"/>
          <p:cNvSpPr txBox="1">
            <a:spLocks noChangeArrowheads="1"/>
          </p:cNvSpPr>
          <p:nvPr/>
        </p:nvSpPr>
        <p:spPr bwMode="auto">
          <a:xfrm>
            <a:off x="685800" y="6218049"/>
            <a:ext cx="822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algn="ctr" eaLnBrk="1" hangingPunct="1"/>
            <a:r>
              <a:rPr lang="en-US" sz="2000" dirty="0"/>
              <a:t>You can purchase it from www.aromatools.com</a:t>
            </a:r>
          </a:p>
        </p:txBody>
      </p:sp>
    </p:spTree>
    <p:extLst>
      <p:ext uri="{BB962C8B-B14F-4D97-AF65-F5344CB8AC3E}">
        <p14:creationId xmlns:p14="http://schemas.microsoft.com/office/powerpoint/2010/main" val="35760875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Extra </a:t>
            </a:r>
            <a:r>
              <a:rPr lang="fr-CA" dirty="0" err="1" smtClean="0">
                <a:solidFill>
                  <a:schemeClr val="bg1"/>
                </a:solidFill>
              </a:rPr>
              <a:t>Credit</a:t>
            </a:r>
            <a:endParaRPr lang="fr-CA" dirty="0">
              <a:solidFill>
                <a:schemeClr val="bg1"/>
              </a:solidFill>
            </a:endParaRPr>
          </a:p>
        </p:txBody>
      </p:sp>
      <p:sp>
        <p:nvSpPr>
          <p:cNvPr id="14" name="TextBox 13"/>
          <p:cNvSpPr txBox="1"/>
          <p:nvPr/>
        </p:nvSpPr>
        <p:spPr>
          <a:xfrm>
            <a:off x="2488223" y="883990"/>
            <a:ext cx="4167551" cy="369332"/>
          </a:xfrm>
          <a:prstGeom prst="rect">
            <a:avLst/>
          </a:prstGeom>
          <a:noFill/>
        </p:spPr>
        <p:txBody>
          <a:bodyPr wrap="none" rtlCol="0">
            <a:spAutoFit/>
          </a:bodyPr>
          <a:lstStyle/>
          <a:p>
            <a:r>
              <a:rPr lang="en-US" dirty="0" smtClean="0">
                <a:solidFill>
                  <a:schemeClr val="bg1"/>
                </a:solidFill>
              </a:rPr>
              <a:t>Tips and products to make your life easier!</a:t>
            </a:r>
            <a:endParaRPr lang="en-US" dirty="0">
              <a:solidFill>
                <a:schemeClr val="bg1"/>
              </a:solidFill>
            </a:endParaRPr>
          </a:p>
        </p:txBody>
      </p:sp>
      <p:sp>
        <p:nvSpPr>
          <p:cNvPr id="15" name="TextBox 1"/>
          <p:cNvSpPr txBox="1">
            <a:spLocks noChangeArrowheads="1"/>
          </p:cNvSpPr>
          <p:nvPr/>
        </p:nvSpPr>
        <p:spPr bwMode="auto">
          <a:xfrm>
            <a:off x="685800" y="6218049"/>
            <a:ext cx="822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algn="ctr" eaLnBrk="1" hangingPunct="1"/>
            <a:r>
              <a:rPr lang="en-US" sz="2000" dirty="0"/>
              <a:t>You can purchase it from www.aromatools.com</a:t>
            </a:r>
          </a:p>
        </p:txBody>
      </p:sp>
      <p:pic>
        <p:nvPicPr>
          <p:cNvPr id="5" name="Picture 4"/>
          <p:cNvPicPr>
            <a:picLocks noChangeAspect="1"/>
          </p:cNvPicPr>
          <p:nvPr/>
        </p:nvPicPr>
        <p:blipFill>
          <a:blip r:embed="rId3"/>
          <a:stretch>
            <a:fillRect/>
          </a:stretch>
        </p:blipFill>
        <p:spPr>
          <a:xfrm>
            <a:off x="838200" y="2079646"/>
            <a:ext cx="2798881" cy="3874313"/>
          </a:xfrm>
          <a:prstGeom prst="rect">
            <a:avLst/>
          </a:prstGeom>
        </p:spPr>
      </p:pic>
      <p:sp>
        <p:nvSpPr>
          <p:cNvPr id="6" name="TextBox 5"/>
          <p:cNvSpPr txBox="1"/>
          <p:nvPr/>
        </p:nvSpPr>
        <p:spPr>
          <a:xfrm>
            <a:off x="3886200" y="3048000"/>
            <a:ext cx="4602863" cy="1569660"/>
          </a:xfrm>
          <a:prstGeom prst="rect">
            <a:avLst/>
          </a:prstGeom>
          <a:noFill/>
        </p:spPr>
        <p:txBody>
          <a:bodyPr wrap="none" rtlCol="0">
            <a:spAutoFit/>
          </a:bodyPr>
          <a:lstStyle/>
          <a:p>
            <a:r>
              <a:rPr lang="en-US" sz="2400" dirty="0" smtClean="0"/>
              <a:t>Contents:</a:t>
            </a:r>
          </a:p>
          <a:p>
            <a:pPr marL="285750" indent="-285750">
              <a:buFont typeface="Arial" panose="020B0604020202020204" pitchFamily="34" charset="0"/>
              <a:buChar char="•"/>
            </a:pPr>
            <a:r>
              <a:rPr lang="en-US" sz="2400" dirty="0" smtClean="0"/>
              <a:t>Heal Emotions with Essential Oils</a:t>
            </a:r>
          </a:p>
          <a:p>
            <a:pPr marL="285750" indent="-285750">
              <a:buFont typeface="Arial" panose="020B0604020202020204" pitchFamily="34" charset="0"/>
              <a:buChar char="•"/>
            </a:pPr>
            <a:r>
              <a:rPr lang="en-US" sz="2400" dirty="0" smtClean="0"/>
              <a:t>Oil Descriptions</a:t>
            </a:r>
          </a:p>
          <a:p>
            <a:pPr marL="285750" indent="-285750">
              <a:buFont typeface="Arial" panose="020B0604020202020204" pitchFamily="34" charset="0"/>
              <a:buChar char="•"/>
            </a:pPr>
            <a:r>
              <a:rPr lang="en-US" sz="2400" dirty="0" smtClean="0"/>
              <a:t>Why purity matters and more…</a:t>
            </a:r>
            <a:endParaRPr lang="en-US" sz="2400" dirty="0"/>
          </a:p>
        </p:txBody>
      </p:sp>
    </p:spTree>
    <p:extLst>
      <p:ext uri="{BB962C8B-B14F-4D97-AF65-F5344CB8AC3E}">
        <p14:creationId xmlns:p14="http://schemas.microsoft.com/office/powerpoint/2010/main" val="9220223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Extra </a:t>
            </a:r>
            <a:r>
              <a:rPr lang="fr-CA" dirty="0" err="1" smtClean="0">
                <a:solidFill>
                  <a:schemeClr val="bg1"/>
                </a:solidFill>
              </a:rPr>
              <a:t>Credit</a:t>
            </a:r>
            <a:endParaRPr lang="fr-CA" dirty="0">
              <a:solidFill>
                <a:schemeClr val="bg1"/>
              </a:solidFill>
            </a:endParaRPr>
          </a:p>
        </p:txBody>
      </p:sp>
      <p:sp>
        <p:nvSpPr>
          <p:cNvPr id="14" name="TextBox 13"/>
          <p:cNvSpPr txBox="1"/>
          <p:nvPr/>
        </p:nvSpPr>
        <p:spPr>
          <a:xfrm>
            <a:off x="2488223" y="883990"/>
            <a:ext cx="4167551" cy="369332"/>
          </a:xfrm>
          <a:prstGeom prst="rect">
            <a:avLst/>
          </a:prstGeom>
          <a:noFill/>
        </p:spPr>
        <p:txBody>
          <a:bodyPr wrap="none" rtlCol="0">
            <a:spAutoFit/>
          </a:bodyPr>
          <a:lstStyle/>
          <a:p>
            <a:r>
              <a:rPr lang="en-US" dirty="0" smtClean="0">
                <a:solidFill>
                  <a:schemeClr val="bg1"/>
                </a:solidFill>
              </a:rPr>
              <a:t>Tips and products to make your life easier!</a:t>
            </a:r>
            <a:endParaRPr lang="en-US" dirty="0">
              <a:solidFill>
                <a:schemeClr val="bg1"/>
              </a:solidFill>
            </a:endParaRPr>
          </a:p>
        </p:txBody>
      </p:sp>
      <p:sp>
        <p:nvSpPr>
          <p:cNvPr id="15" name="TextBox 1"/>
          <p:cNvSpPr txBox="1">
            <a:spLocks noChangeArrowheads="1"/>
          </p:cNvSpPr>
          <p:nvPr/>
        </p:nvSpPr>
        <p:spPr bwMode="auto">
          <a:xfrm>
            <a:off x="685800" y="6218049"/>
            <a:ext cx="822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algn="ctr" eaLnBrk="1" hangingPunct="1"/>
            <a:r>
              <a:rPr lang="en-US" sz="2000" dirty="0"/>
              <a:t>You can purchase </a:t>
            </a:r>
            <a:r>
              <a:rPr lang="en-US" sz="2000" dirty="0" smtClean="0"/>
              <a:t>from </a:t>
            </a:r>
            <a:r>
              <a:rPr lang="en-US" sz="2000" dirty="0"/>
              <a:t>www.aromatools.com</a:t>
            </a:r>
          </a:p>
        </p:txBody>
      </p:sp>
      <p:pic>
        <p:nvPicPr>
          <p:cNvPr id="3" name="Picture 2"/>
          <p:cNvPicPr>
            <a:picLocks noChangeAspect="1"/>
          </p:cNvPicPr>
          <p:nvPr/>
        </p:nvPicPr>
        <p:blipFill rotWithShape="1">
          <a:blip r:embed="rId3"/>
          <a:srcRect r="46528"/>
          <a:stretch/>
        </p:blipFill>
        <p:spPr>
          <a:xfrm>
            <a:off x="4553675" y="2207195"/>
            <a:ext cx="2438400" cy="3042737"/>
          </a:xfrm>
          <a:prstGeom prst="rect">
            <a:avLst/>
          </a:prstGeom>
        </p:spPr>
      </p:pic>
      <p:pic>
        <p:nvPicPr>
          <p:cNvPr id="4" name="Picture 3"/>
          <p:cNvPicPr>
            <a:picLocks noChangeAspect="1"/>
          </p:cNvPicPr>
          <p:nvPr/>
        </p:nvPicPr>
        <p:blipFill>
          <a:blip r:embed="rId4"/>
          <a:stretch>
            <a:fillRect/>
          </a:stretch>
        </p:blipFill>
        <p:spPr>
          <a:xfrm>
            <a:off x="583755" y="1905000"/>
            <a:ext cx="1602369" cy="2844822"/>
          </a:xfrm>
          <a:prstGeom prst="rect">
            <a:avLst/>
          </a:prstGeom>
        </p:spPr>
      </p:pic>
      <p:pic>
        <p:nvPicPr>
          <p:cNvPr id="7" name="Picture 6"/>
          <p:cNvPicPr>
            <a:picLocks noChangeAspect="1"/>
          </p:cNvPicPr>
          <p:nvPr/>
        </p:nvPicPr>
        <p:blipFill>
          <a:blip r:embed="rId5"/>
          <a:stretch>
            <a:fillRect/>
          </a:stretch>
        </p:blipFill>
        <p:spPr>
          <a:xfrm>
            <a:off x="6818368" y="2820821"/>
            <a:ext cx="1731139" cy="2992093"/>
          </a:xfrm>
          <a:prstGeom prst="rect">
            <a:avLst/>
          </a:prstGeom>
        </p:spPr>
      </p:pic>
      <p:sp>
        <p:nvSpPr>
          <p:cNvPr id="8" name="TextBox 7"/>
          <p:cNvSpPr txBox="1"/>
          <p:nvPr/>
        </p:nvSpPr>
        <p:spPr>
          <a:xfrm>
            <a:off x="651933" y="4683618"/>
            <a:ext cx="1568058" cy="369332"/>
          </a:xfrm>
          <a:prstGeom prst="rect">
            <a:avLst/>
          </a:prstGeom>
          <a:noFill/>
        </p:spPr>
        <p:txBody>
          <a:bodyPr wrap="none" rtlCol="0">
            <a:spAutoFit/>
          </a:bodyPr>
          <a:lstStyle/>
          <a:p>
            <a:r>
              <a:rPr lang="en-US" dirty="0" smtClean="0"/>
              <a:t>Roll On Bottles</a:t>
            </a:r>
            <a:endParaRPr lang="en-US" dirty="0"/>
          </a:p>
        </p:txBody>
      </p:sp>
      <p:sp>
        <p:nvSpPr>
          <p:cNvPr id="11" name="TextBox 10"/>
          <p:cNvSpPr txBox="1"/>
          <p:nvPr/>
        </p:nvSpPr>
        <p:spPr>
          <a:xfrm>
            <a:off x="6950879" y="5857184"/>
            <a:ext cx="1406667" cy="369332"/>
          </a:xfrm>
          <a:prstGeom prst="rect">
            <a:avLst/>
          </a:prstGeom>
          <a:noFill/>
        </p:spPr>
        <p:txBody>
          <a:bodyPr wrap="none" rtlCol="0">
            <a:spAutoFit/>
          </a:bodyPr>
          <a:lstStyle/>
          <a:p>
            <a:r>
              <a:rPr lang="en-US" dirty="0" smtClean="0"/>
              <a:t>Spray Bottles</a:t>
            </a:r>
            <a:endParaRPr lang="en-US" dirty="0"/>
          </a:p>
        </p:txBody>
      </p:sp>
      <p:pic>
        <p:nvPicPr>
          <p:cNvPr id="12" name="Picture 11"/>
          <p:cNvPicPr>
            <a:picLocks noChangeAspect="1"/>
          </p:cNvPicPr>
          <p:nvPr/>
        </p:nvPicPr>
        <p:blipFill rotWithShape="1">
          <a:blip r:embed="rId3"/>
          <a:srcRect l="60156"/>
          <a:stretch/>
        </p:blipFill>
        <p:spPr>
          <a:xfrm>
            <a:off x="2488223" y="2972744"/>
            <a:ext cx="1816933" cy="3042737"/>
          </a:xfrm>
          <a:prstGeom prst="rect">
            <a:avLst/>
          </a:prstGeom>
        </p:spPr>
      </p:pic>
    </p:spTree>
    <p:extLst>
      <p:ext uri="{BB962C8B-B14F-4D97-AF65-F5344CB8AC3E}">
        <p14:creationId xmlns:p14="http://schemas.microsoft.com/office/powerpoint/2010/main" val="36541860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Extra </a:t>
            </a:r>
            <a:r>
              <a:rPr lang="fr-CA" dirty="0" err="1" smtClean="0">
                <a:solidFill>
                  <a:schemeClr val="bg1"/>
                </a:solidFill>
              </a:rPr>
              <a:t>Credit</a:t>
            </a:r>
            <a:endParaRPr lang="fr-CA" dirty="0">
              <a:solidFill>
                <a:schemeClr val="bg1"/>
              </a:solidFill>
            </a:endParaRPr>
          </a:p>
        </p:txBody>
      </p:sp>
      <p:sp>
        <p:nvSpPr>
          <p:cNvPr id="14" name="TextBox 13"/>
          <p:cNvSpPr txBox="1"/>
          <p:nvPr/>
        </p:nvSpPr>
        <p:spPr>
          <a:xfrm>
            <a:off x="2590800" y="865201"/>
            <a:ext cx="3751091" cy="369332"/>
          </a:xfrm>
          <a:prstGeom prst="rect">
            <a:avLst/>
          </a:prstGeom>
          <a:noFill/>
        </p:spPr>
        <p:txBody>
          <a:bodyPr wrap="none" rtlCol="0">
            <a:spAutoFit/>
          </a:bodyPr>
          <a:lstStyle/>
          <a:p>
            <a:r>
              <a:rPr lang="en-US" dirty="0" smtClean="0">
                <a:solidFill>
                  <a:schemeClr val="bg1"/>
                </a:solidFill>
              </a:rPr>
              <a:t>How to get started with Essential Oils!</a:t>
            </a:r>
            <a:endParaRPr lang="en-US" dirty="0">
              <a:solidFill>
                <a:schemeClr val="bg1"/>
              </a:solidFill>
            </a:endParaRPr>
          </a:p>
        </p:txBody>
      </p:sp>
      <p:sp>
        <p:nvSpPr>
          <p:cNvPr id="5" name="Rectangle 4"/>
          <p:cNvSpPr/>
          <p:nvPr/>
        </p:nvSpPr>
        <p:spPr>
          <a:xfrm>
            <a:off x="609600" y="2362200"/>
            <a:ext cx="8229600" cy="1200329"/>
          </a:xfrm>
          <a:prstGeom prst="rect">
            <a:avLst/>
          </a:prstGeom>
        </p:spPr>
        <p:txBody>
          <a:bodyPr wrap="square">
            <a:spAutoFit/>
          </a:bodyPr>
          <a:lstStyle/>
          <a:p>
            <a:r>
              <a:rPr lang="en-US" dirty="0">
                <a:solidFill>
                  <a:srgbClr val="000000"/>
                </a:solidFill>
                <a:latin typeface="Verdana" panose="020B0604030504040204" pitchFamily="34" charset="0"/>
              </a:rPr>
              <a:t>Infectious diseases account for millions of school days lost each year for kindergarten through 12th-grade public school students in the United States</a:t>
            </a:r>
            <a:r>
              <a:rPr lang="en-US" dirty="0" smtClean="0">
                <a:solidFill>
                  <a:srgbClr val="000000"/>
                </a:solidFill>
                <a:latin typeface="Verdana" panose="020B0604030504040204" pitchFamily="34" charset="0"/>
              </a:rPr>
              <a:t>:</a:t>
            </a:r>
          </a:p>
          <a:p>
            <a:endParaRPr lang="en-US" dirty="0">
              <a:solidFill>
                <a:srgbClr val="000000"/>
              </a:solidFill>
              <a:latin typeface="Verdana" panose="020B0604030504040204" pitchFamily="34" charset="0"/>
            </a:endParaRPr>
          </a:p>
        </p:txBody>
      </p:sp>
      <p:sp>
        <p:nvSpPr>
          <p:cNvPr id="6" name="Rectangle 5"/>
          <p:cNvSpPr/>
          <p:nvPr/>
        </p:nvSpPr>
        <p:spPr>
          <a:xfrm>
            <a:off x="5486400" y="6477000"/>
            <a:ext cx="3561809" cy="307777"/>
          </a:xfrm>
          <a:prstGeom prst="rect">
            <a:avLst/>
          </a:prstGeom>
        </p:spPr>
        <p:txBody>
          <a:bodyPr wrap="none">
            <a:spAutoFit/>
          </a:bodyPr>
          <a:lstStyle/>
          <a:p>
            <a:r>
              <a:rPr lang="en-US" sz="1400" dirty="0" smtClean="0"/>
              <a:t>Source: www.cdc.gov/healthyyouth/infectious</a:t>
            </a:r>
            <a:endParaRPr lang="en-US" sz="1400" dirty="0"/>
          </a:p>
        </p:txBody>
      </p:sp>
      <p:sp>
        <p:nvSpPr>
          <p:cNvPr id="3" name="Rectangle 2"/>
          <p:cNvSpPr/>
          <p:nvPr/>
        </p:nvSpPr>
        <p:spPr>
          <a:xfrm>
            <a:off x="1524000" y="3562529"/>
            <a:ext cx="5943600" cy="1200329"/>
          </a:xfrm>
          <a:prstGeom prst="rect">
            <a:avLst/>
          </a:prstGeom>
        </p:spPr>
        <p:txBody>
          <a:bodyPr wrap="square">
            <a:spAutoFit/>
          </a:bodyPr>
          <a:lstStyle/>
          <a:p>
            <a:pPr>
              <a:buFont typeface="Arial" panose="020B0604020202020204" pitchFamily="34" charset="0"/>
              <a:buChar char="•"/>
            </a:pPr>
            <a:r>
              <a:rPr lang="en-US" dirty="0">
                <a:solidFill>
                  <a:schemeClr val="accent1"/>
                </a:solidFill>
                <a:latin typeface="Verdana" panose="020B0604030504040204" pitchFamily="34" charset="0"/>
              </a:rPr>
              <a:t> 40% of children aged 5–17 years missed 3 or more school days in the past year because of illness or injury.</a:t>
            </a:r>
            <a:endParaRPr lang="en-US" baseline="30000" dirty="0">
              <a:solidFill>
                <a:schemeClr val="accent1"/>
              </a:solidFill>
              <a:latin typeface="Verdana" panose="020B0604030504040204" pitchFamily="34" charset="0"/>
            </a:endParaRPr>
          </a:p>
          <a:p>
            <a:pPr>
              <a:buFont typeface="Arial" panose="020B0604020202020204" pitchFamily="34" charset="0"/>
              <a:buChar char="•"/>
            </a:pPr>
            <a:endParaRPr lang="en-US" dirty="0">
              <a:solidFill>
                <a:schemeClr val="accent1"/>
              </a:solidFill>
              <a:latin typeface="Verdana" panose="020B0604030504040204" pitchFamily="34" charset="0"/>
            </a:endParaRPr>
          </a:p>
        </p:txBody>
      </p:sp>
      <p:sp>
        <p:nvSpPr>
          <p:cNvPr id="4" name="Rectangle 3"/>
          <p:cNvSpPr/>
          <p:nvPr/>
        </p:nvSpPr>
        <p:spPr>
          <a:xfrm>
            <a:off x="1515533" y="4551591"/>
            <a:ext cx="5943600" cy="646331"/>
          </a:xfrm>
          <a:prstGeom prst="rect">
            <a:avLst/>
          </a:prstGeom>
        </p:spPr>
        <p:txBody>
          <a:bodyPr wrap="square">
            <a:spAutoFit/>
          </a:bodyPr>
          <a:lstStyle/>
          <a:p>
            <a:pPr>
              <a:buFont typeface="Arial" panose="020B0604020202020204" pitchFamily="34" charset="0"/>
              <a:buChar char="•"/>
            </a:pPr>
            <a:r>
              <a:rPr lang="en-US" dirty="0">
                <a:solidFill>
                  <a:schemeClr val="accent2"/>
                </a:solidFill>
                <a:latin typeface="Verdana" panose="020B0604030504040204" pitchFamily="34" charset="0"/>
              </a:rPr>
              <a:t> Nearly 22 million school days are lost each year due to colds alone</a:t>
            </a:r>
            <a:r>
              <a:rPr lang="en-US" dirty="0" smtClean="0">
                <a:solidFill>
                  <a:schemeClr val="accent2"/>
                </a:solidFill>
                <a:latin typeface="Verdana" panose="020B0604030504040204" pitchFamily="34" charset="0"/>
              </a:rPr>
              <a:t>.</a:t>
            </a:r>
            <a:endParaRPr lang="en-US" baseline="30000" dirty="0">
              <a:solidFill>
                <a:schemeClr val="accent2"/>
              </a:solidFill>
              <a:latin typeface="Verdana" panose="020B0604030504040204" pitchFamily="34" charset="0"/>
            </a:endParaRPr>
          </a:p>
        </p:txBody>
      </p:sp>
      <p:sp>
        <p:nvSpPr>
          <p:cNvPr id="7" name="Rectangle 6"/>
          <p:cNvSpPr/>
          <p:nvPr/>
        </p:nvSpPr>
        <p:spPr>
          <a:xfrm>
            <a:off x="1515533" y="5100618"/>
            <a:ext cx="5943600" cy="923330"/>
          </a:xfrm>
          <a:prstGeom prst="rect">
            <a:avLst/>
          </a:prstGeom>
        </p:spPr>
        <p:txBody>
          <a:bodyPr wrap="square">
            <a:spAutoFit/>
          </a:bodyPr>
          <a:lstStyle/>
          <a:p>
            <a:pPr>
              <a:buFont typeface="Arial" panose="020B0604020202020204" pitchFamily="34" charset="0"/>
              <a:buChar char="•"/>
            </a:pPr>
            <a:endParaRPr lang="en-US" dirty="0">
              <a:solidFill>
                <a:schemeClr val="accent3"/>
              </a:solidFill>
              <a:latin typeface="Verdana" panose="020B0604030504040204" pitchFamily="34" charset="0"/>
            </a:endParaRPr>
          </a:p>
          <a:p>
            <a:pPr>
              <a:buFont typeface="Arial" panose="020B0604020202020204" pitchFamily="34" charset="0"/>
              <a:buChar char="•"/>
            </a:pPr>
            <a:r>
              <a:rPr lang="en-US" dirty="0">
                <a:solidFill>
                  <a:schemeClr val="accent3"/>
                </a:solidFill>
                <a:latin typeface="Verdana" panose="020B0604030504040204" pitchFamily="34" charset="0"/>
              </a:rPr>
              <a:t> 38 million school days are lost each year due to the influenza virus.</a:t>
            </a:r>
          </a:p>
        </p:txBody>
      </p:sp>
    </p:spTree>
    <p:extLst>
      <p:ext uri="{BB962C8B-B14F-4D97-AF65-F5344CB8AC3E}">
        <p14:creationId xmlns:p14="http://schemas.microsoft.com/office/powerpoint/2010/main" val="4012189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101</a:t>
            </a:r>
            <a:endParaRPr lang="fr-CA" dirty="0">
              <a:solidFill>
                <a:schemeClr val="bg1"/>
              </a:solidFill>
            </a:endParaRPr>
          </a:p>
        </p:txBody>
      </p:sp>
      <p:sp>
        <p:nvSpPr>
          <p:cNvPr id="6" name="Espace réservé du contenu 2"/>
          <p:cNvSpPr txBox="1">
            <a:spLocks/>
          </p:cNvSpPr>
          <p:nvPr/>
        </p:nvSpPr>
        <p:spPr>
          <a:xfrm>
            <a:off x="457200" y="2162175"/>
            <a:ext cx="8229600" cy="236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CA" dirty="0" err="1" smtClean="0">
                <a:solidFill>
                  <a:schemeClr val="tx1">
                    <a:lumMod val="65000"/>
                    <a:lumOff val="35000"/>
                  </a:schemeClr>
                </a:solidFill>
              </a:rPr>
              <a:t>Why</a:t>
            </a:r>
            <a:r>
              <a:rPr lang="fr-CA" dirty="0" smtClean="0">
                <a:solidFill>
                  <a:schemeClr val="tx1">
                    <a:lumMod val="65000"/>
                    <a:lumOff val="35000"/>
                  </a:schemeClr>
                </a:solidFill>
              </a:rPr>
              <a:t> use </a:t>
            </a:r>
            <a:r>
              <a:rPr lang="fr-CA" dirty="0" err="1" smtClean="0">
                <a:solidFill>
                  <a:schemeClr val="tx1">
                    <a:lumMod val="65000"/>
                    <a:lumOff val="35000"/>
                  </a:schemeClr>
                </a:solidFill>
              </a:rPr>
              <a:t>them</a:t>
            </a:r>
            <a:r>
              <a:rPr lang="fr-CA" dirty="0" smtClean="0">
                <a:solidFill>
                  <a:schemeClr val="tx1">
                    <a:lumMod val="65000"/>
                    <a:lumOff val="35000"/>
                  </a:schemeClr>
                </a:solidFill>
              </a:rPr>
              <a:t>?</a:t>
            </a:r>
          </a:p>
          <a:p>
            <a:r>
              <a:rPr lang="fr-CA" dirty="0" err="1" smtClean="0">
                <a:solidFill>
                  <a:schemeClr val="tx1">
                    <a:lumMod val="65000"/>
                    <a:lumOff val="35000"/>
                  </a:schemeClr>
                </a:solidFill>
              </a:rPr>
              <a:t>What</a:t>
            </a:r>
            <a:r>
              <a:rPr lang="fr-CA" dirty="0" smtClean="0">
                <a:solidFill>
                  <a:schemeClr val="tx1">
                    <a:lumMod val="65000"/>
                    <a:lumOff val="35000"/>
                  </a:schemeClr>
                </a:solidFill>
              </a:rPr>
              <a:t> are </a:t>
            </a:r>
            <a:r>
              <a:rPr lang="fr-CA" dirty="0" err="1" smtClean="0">
                <a:solidFill>
                  <a:schemeClr val="tx1">
                    <a:lumMod val="65000"/>
                    <a:lumOff val="35000"/>
                  </a:schemeClr>
                </a:solidFill>
              </a:rPr>
              <a:t>they</a:t>
            </a:r>
            <a:r>
              <a:rPr lang="fr-CA" dirty="0" smtClean="0">
                <a:solidFill>
                  <a:schemeClr val="tx1">
                    <a:lumMod val="65000"/>
                    <a:lumOff val="35000"/>
                  </a:schemeClr>
                </a:solidFill>
              </a:rPr>
              <a:t>?</a:t>
            </a:r>
          </a:p>
          <a:p>
            <a:r>
              <a:rPr lang="fr-CA" dirty="0" err="1" smtClean="0">
                <a:solidFill>
                  <a:schemeClr val="tx1">
                    <a:lumMod val="65000"/>
                    <a:lumOff val="35000"/>
                  </a:schemeClr>
                </a:solidFill>
              </a:rPr>
              <a:t>Does</a:t>
            </a:r>
            <a:r>
              <a:rPr lang="fr-CA" dirty="0" smtClean="0">
                <a:solidFill>
                  <a:schemeClr val="tx1">
                    <a:lumMod val="65000"/>
                    <a:lumOff val="35000"/>
                  </a:schemeClr>
                </a:solidFill>
              </a:rPr>
              <a:t> </a:t>
            </a:r>
            <a:r>
              <a:rPr lang="fr-CA" dirty="0" err="1" smtClean="0">
                <a:solidFill>
                  <a:schemeClr val="tx1">
                    <a:lumMod val="65000"/>
                    <a:lumOff val="35000"/>
                  </a:schemeClr>
                </a:solidFill>
              </a:rPr>
              <a:t>quality</a:t>
            </a:r>
            <a:r>
              <a:rPr lang="fr-CA" dirty="0" smtClean="0">
                <a:solidFill>
                  <a:schemeClr val="tx1">
                    <a:lumMod val="65000"/>
                    <a:lumOff val="35000"/>
                  </a:schemeClr>
                </a:solidFill>
              </a:rPr>
              <a:t> </a:t>
            </a:r>
            <a:r>
              <a:rPr lang="fr-CA" dirty="0" err="1" smtClean="0">
                <a:solidFill>
                  <a:schemeClr val="tx1">
                    <a:lumMod val="65000"/>
                    <a:lumOff val="35000"/>
                  </a:schemeClr>
                </a:solidFill>
              </a:rPr>
              <a:t>matter</a:t>
            </a:r>
            <a:r>
              <a:rPr lang="fr-CA" dirty="0" smtClean="0">
                <a:solidFill>
                  <a:schemeClr val="tx1">
                    <a:lumMod val="65000"/>
                    <a:lumOff val="35000"/>
                  </a:schemeClr>
                </a:solidFill>
              </a:rPr>
              <a:t>?</a:t>
            </a:r>
          </a:p>
          <a:p>
            <a:r>
              <a:rPr lang="fr-CA" dirty="0" smtClean="0">
                <a:solidFill>
                  <a:schemeClr val="tx1">
                    <a:lumMod val="65000"/>
                    <a:lumOff val="35000"/>
                  </a:schemeClr>
                </a:solidFill>
              </a:rPr>
              <a:t>How do </a:t>
            </a:r>
            <a:r>
              <a:rPr lang="fr-CA" dirty="0" err="1" smtClean="0">
                <a:solidFill>
                  <a:schemeClr val="tx1">
                    <a:lumMod val="65000"/>
                    <a:lumOff val="35000"/>
                  </a:schemeClr>
                </a:solidFill>
              </a:rPr>
              <a:t>you</a:t>
            </a:r>
            <a:r>
              <a:rPr lang="fr-CA" dirty="0" smtClean="0">
                <a:solidFill>
                  <a:schemeClr val="tx1">
                    <a:lumMod val="65000"/>
                    <a:lumOff val="35000"/>
                  </a:schemeClr>
                </a:solidFill>
              </a:rPr>
              <a:t> use </a:t>
            </a:r>
            <a:r>
              <a:rPr lang="fr-CA" dirty="0" err="1" smtClean="0">
                <a:solidFill>
                  <a:schemeClr val="tx1">
                    <a:lumMod val="65000"/>
                    <a:lumOff val="35000"/>
                  </a:schemeClr>
                </a:solidFill>
              </a:rPr>
              <a:t>them</a:t>
            </a:r>
            <a:r>
              <a:rPr lang="fr-CA" dirty="0" smtClean="0">
                <a:solidFill>
                  <a:schemeClr val="tx1">
                    <a:lumMod val="65000"/>
                    <a:lumOff val="35000"/>
                  </a:schemeClr>
                </a:solidFill>
              </a:rPr>
              <a:t>?</a:t>
            </a:r>
            <a:endParaRPr lang="fr-CA" dirty="0">
              <a:solidFill>
                <a:schemeClr val="tx1">
                  <a:lumMod val="65000"/>
                  <a:lumOff val="35000"/>
                </a:schemeClr>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524375"/>
            <a:ext cx="2971800" cy="19812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4614333"/>
            <a:ext cx="2476500" cy="1857375"/>
          </a:xfrm>
          <a:prstGeom prst="rect">
            <a:avLst/>
          </a:prstGeom>
        </p:spPr>
      </p:pic>
      <p:pic>
        <p:nvPicPr>
          <p:cNvPr id="10" name="Picture 9"/>
          <p:cNvPicPr>
            <a:picLocks noChangeAspect="1"/>
          </p:cNvPicPr>
          <p:nvPr/>
        </p:nvPicPr>
        <p:blipFill rotWithShape="1">
          <a:blip r:embed="rId5"/>
          <a:srcRect t="9045" b="9548"/>
          <a:stretch/>
        </p:blipFill>
        <p:spPr>
          <a:xfrm>
            <a:off x="6400800" y="4335461"/>
            <a:ext cx="2175851" cy="2362201"/>
          </a:xfrm>
          <a:prstGeom prst="rect">
            <a:avLst/>
          </a:prstGeom>
        </p:spPr>
      </p:pic>
    </p:spTree>
    <p:extLst>
      <p:ext uri="{BB962C8B-B14F-4D97-AF65-F5344CB8AC3E}">
        <p14:creationId xmlns:p14="http://schemas.microsoft.com/office/powerpoint/2010/main" val="329150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Extra </a:t>
            </a:r>
            <a:r>
              <a:rPr lang="fr-CA" dirty="0" err="1" smtClean="0">
                <a:solidFill>
                  <a:schemeClr val="bg1"/>
                </a:solidFill>
              </a:rPr>
              <a:t>Credit</a:t>
            </a:r>
            <a:endParaRPr lang="fr-CA" dirty="0">
              <a:solidFill>
                <a:schemeClr val="bg1"/>
              </a:solidFill>
            </a:endParaRPr>
          </a:p>
        </p:txBody>
      </p:sp>
      <p:sp>
        <p:nvSpPr>
          <p:cNvPr id="14" name="TextBox 13"/>
          <p:cNvSpPr txBox="1"/>
          <p:nvPr/>
        </p:nvSpPr>
        <p:spPr>
          <a:xfrm>
            <a:off x="2590800" y="865201"/>
            <a:ext cx="3751091" cy="369332"/>
          </a:xfrm>
          <a:prstGeom prst="rect">
            <a:avLst/>
          </a:prstGeom>
          <a:noFill/>
        </p:spPr>
        <p:txBody>
          <a:bodyPr wrap="none" rtlCol="0">
            <a:spAutoFit/>
          </a:bodyPr>
          <a:lstStyle/>
          <a:p>
            <a:r>
              <a:rPr lang="en-US" dirty="0" smtClean="0">
                <a:solidFill>
                  <a:schemeClr val="bg1"/>
                </a:solidFill>
              </a:rPr>
              <a:t>How to get started with Essential Oils!</a:t>
            </a:r>
            <a:endParaRPr lang="en-US" dirty="0">
              <a:solidFill>
                <a:schemeClr val="bg1"/>
              </a:solidFill>
            </a:endParaRPr>
          </a:p>
        </p:txBody>
      </p:sp>
      <p:sp>
        <p:nvSpPr>
          <p:cNvPr id="4" name="Text Box 4"/>
          <p:cNvSpPr txBox="1">
            <a:spLocks noChangeArrowheads="1"/>
          </p:cNvSpPr>
          <p:nvPr/>
        </p:nvSpPr>
        <p:spPr bwMode="auto">
          <a:xfrm>
            <a:off x="360363" y="5203825"/>
            <a:ext cx="2827337"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455613" indent="-46038" defTabSz="820738">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912813" indent="-92075" defTabSz="820738">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370013" indent="-139700" defTabSz="820738">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27213" indent="-185738" defTabSz="820738">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2844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416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1988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560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sz="3600">
                <a:latin typeface="Arial" panose="020B0604020202020204" pitchFamily="34" charset="0"/>
              </a:rPr>
              <a:t>Retail Customer</a:t>
            </a:r>
          </a:p>
        </p:txBody>
      </p:sp>
      <p:sp>
        <p:nvSpPr>
          <p:cNvPr id="5" name="Text Box 5"/>
          <p:cNvSpPr txBox="1">
            <a:spLocks noChangeArrowheads="1"/>
          </p:cNvSpPr>
          <p:nvPr/>
        </p:nvSpPr>
        <p:spPr bwMode="auto">
          <a:xfrm>
            <a:off x="4184650" y="5230813"/>
            <a:ext cx="99695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455613" indent="-46038" defTabSz="820738">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912813" indent="-92075" defTabSz="820738">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370013" indent="-139700" defTabSz="820738">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27213" indent="-185738" defTabSz="820738">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2844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416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1988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560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sz="3600">
                <a:latin typeface="Arial" panose="020B0604020202020204" pitchFamily="34" charset="0"/>
              </a:rPr>
              <a:t>OR</a:t>
            </a:r>
          </a:p>
        </p:txBody>
      </p:sp>
      <p:sp>
        <p:nvSpPr>
          <p:cNvPr id="6" name="Text Box 6"/>
          <p:cNvSpPr txBox="1">
            <a:spLocks noChangeArrowheads="1"/>
          </p:cNvSpPr>
          <p:nvPr/>
        </p:nvSpPr>
        <p:spPr bwMode="auto">
          <a:xfrm>
            <a:off x="5181600" y="5286375"/>
            <a:ext cx="3824288"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455613" indent="-46038" defTabSz="820738">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912813" indent="-92075" defTabSz="820738">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370013" indent="-139700" defTabSz="820738">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27213" indent="-185738" defTabSz="820738">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2844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416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1988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560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sz="3600">
                <a:latin typeface="Arial" panose="020B0604020202020204" pitchFamily="34" charset="0"/>
              </a:rPr>
              <a:t>Wholesale Member</a:t>
            </a:r>
          </a:p>
        </p:txBody>
      </p:sp>
      <p:pic>
        <p:nvPicPr>
          <p:cNvPr id="7" name="Picture 11" descr="img-product-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133600"/>
            <a:ext cx="49022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6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Extra </a:t>
            </a:r>
            <a:r>
              <a:rPr lang="fr-CA" dirty="0" err="1" smtClean="0">
                <a:solidFill>
                  <a:schemeClr val="bg1"/>
                </a:solidFill>
              </a:rPr>
              <a:t>Credit</a:t>
            </a:r>
            <a:endParaRPr lang="fr-CA" dirty="0">
              <a:solidFill>
                <a:schemeClr val="bg1"/>
              </a:solidFill>
            </a:endParaRPr>
          </a:p>
        </p:txBody>
      </p:sp>
      <p:sp>
        <p:nvSpPr>
          <p:cNvPr id="14" name="TextBox 13"/>
          <p:cNvSpPr txBox="1"/>
          <p:nvPr/>
        </p:nvSpPr>
        <p:spPr>
          <a:xfrm>
            <a:off x="2590800" y="865201"/>
            <a:ext cx="3751091" cy="369332"/>
          </a:xfrm>
          <a:prstGeom prst="rect">
            <a:avLst/>
          </a:prstGeom>
          <a:noFill/>
        </p:spPr>
        <p:txBody>
          <a:bodyPr wrap="none" rtlCol="0">
            <a:spAutoFit/>
          </a:bodyPr>
          <a:lstStyle/>
          <a:p>
            <a:r>
              <a:rPr lang="en-US" dirty="0" smtClean="0">
                <a:solidFill>
                  <a:schemeClr val="bg1"/>
                </a:solidFill>
              </a:rPr>
              <a:t>How to get started with Essential Oils!</a:t>
            </a:r>
            <a:endParaRPr lang="en-US" dirty="0">
              <a:solidFill>
                <a:schemeClr val="bg1"/>
              </a:solidFill>
            </a:endParaRPr>
          </a:p>
        </p:txBody>
      </p:sp>
      <p:sp>
        <p:nvSpPr>
          <p:cNvPr id="4" name="Rectangle 12"/>
          <p:cNvSpPr>
            <a:spLocks noChangeArrowheads="1"/>
          </p:cNvSpPr>
          <p:nvPr/>
        </p:nvSpPr>
        <p:spPr bwMode="auto">
          <a:xfrm>
            <a:off x="457200" y="1889668"/>
            <a:ext cx="457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r>
              <a:rPr lang="en-US" b="1" dirty="0">
                <a:solidFill>
                  <a:srgbClr val="FF0000"/>
                </a:solidFill>
              </a:rPr>
              <a:t> </a:t>
            </a:r>
            <a:r>
              <a:rPr lang="en-US" b="1" dirty="0">
                <a:solidFill>
                  <a:srgbClr val="FFC000"/>
                </a:solidFill>
              </a:rPr>
              <a:t>Huge Savings!</a:t>
            </a:r>
            <a:r>
              <a:rPr lang="en-US" dirty="0">
                <a:solidFill>
                  <a:srgbClr val="FFC000"/>
                </a:solidFill>
              </a:rPr>
              <a:t> </a:t>
            </a:r>
            <a:r>
              <a:rPr lang="en-US" dirty="0"/>
              <a:t>25% </a:t>
            </a:r>
            <a:r>
              <a:rPr lang="en-US" b="1" dirty="0"/>
              <a:t>Discount </a:t>
            </a:r>
            <a:r>
              <a:rPr lang="en-US" dirty="0"/>
              <a:t>off of retail prices</a:t>
            </a:r>
          </a:p>
        </p:txBody>
      </p:sp>
      <p:sp>
        <p:nvSpPr>
          <p:cNvPr id="5" name="Rectangle 13"/>
          <p:cNvSpPr>
            <a:spLocks noChangeArrowheads="1"/>
          </p:cNvSpPr>
          <p:nvPr/>
        </p:nvSpPr>
        <p:spPr bwMode="auto">
          <a:xfrm>
            <a:off x="511175" y="3585118"/>
            <a:ext cx="78644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buClr>
                <a:schemeClr val="tx1"/>
              </a:buClr>
              <a:buSzPct val="125000"/>
              <a:buFont typeface="Wingdings" panose="05000000000000000000" pitchFamily="2" charset="2"/>
              <a:buNone/>
            </a:pPr>
            <a:r>
              <a:rPr lang="en-US" b="1" dirty="0">
                <a:solidFill>
                  <a:srgbClr val="FFC000"/>
                </a:solidFill>
              </a:rPr>
              <a:t>Loyalty Rewards Program!</a:t>
            </a:r>
            <a:r>
              <a:rPr lang="en-US" dirty="0">
                <a:solidFill>
                  <a:srgbClr val="FFC000"/>
                </a:solidFill>
              </a:rPr>
              <a:t> </a:t>
            </a:r>
            <a:r>
              <a:rPr lang="en-US" dirty="0"/>
              <a:t>Earn 10%- 30% on all of your order back in </a:t>
            </a:r>
            <a:r>
              <a:rPr lang="en-US" b="1" dirty="0"/>
              <a:t>free product</a:t>
            </a:r>
            <a:r>
              <a:rPr lang="en-US" dirty="0"/>
              <a:t>, when you participate in the rewards program. </a:t>
            </a:r>
            <a:r>
              <a:rPr lang="en-US" i="1" dirty="0"/>
              <a:t>Not Required</a:t>
            </a:r>
          </a:p>
        </p:txBody>
      </p:sp>
      <p:sp>
        <p:nvSpPr>
          <p:cNvPr id="6" name="Rectangle 14"/>
          <p:cNvSpPr>
            <a:spLocks noChangeArrowheads="1"/>
          </p:cNvSpPr>
          <p:nvPr/>
        </p:nvSpPr>
        <p:spPr bwMode="auto">
          <a:xfrm>
            <a:off x="500062" y="2369093"/>
            <a:ext cx="245894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buClr>
                <a:schemeClr val="tx1"/>
              </a:buClr>
              <a:buSzPct val="125000"/>
              <a:buFont typeface="Wingdings" panose="05000000000000000000" pitchFamily="2" charset="2"/>
              <a:buNone/>
            </a:pPr>
            <a:r>
              <a:rPr lang="en-US" b="1" dirty="0">
                <a:solidFill>
                  <a:srgbClr val="FFC000"/>
                </a:solidFill>
              </a:rPr>
              <a:t>Low Enrollment Fee!</a:t>
            </a:r>
            <a:r>
              <a:rPr lang="en-US" dirty="0">
                <a:solidFill>
                  <a:srgbClr val="FFC000"/>
                </a:solidFill>
              </a:rPr>
              <a:t> </a:t>
            </a:r>
            <a:r>
              <a:rPr lang="en-US" dirty="0"/>
              <a:t>Only $35!</a:t>
            </a:r>
          </a:p>
        </p:txBody>
      </p:sp>
      <p:sp>
        <p:nvSpPr>
          <p:cNvPr id="7" name="Rectangle 15"/>
          <p:cNvSpPr>
            <a:spLocks noChangeArrowheads="1"/>
          </p:cNvSpPr>
          <p:nvPr/>
        </p:nvSpPr>
        <p:spPr bwMode="auto">
          <a:xfrm>
            <a:off x="504825" y="2897731"/>
            <a:ext cx="74281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buClr>
                <a:schemeClr val="tx1"/>
              </a:buClr>
              <a:buSzPct val="125000"/>
              <a:buFont typeface="Wingdings" panose="05000000000000000000" pitchFamily="2" charset="2"/>
              <a:buNone/>
            </a:pPr>
            <a:r>
              <a:rPr lang="en-US" b="1" dirty="0">
                <a:solidFill>
                  <a:srgbClr val="FFC000"/>
                </a:solidFill>
              </a:rPr>
              <a:t>Low Renewal Fee!</a:t>
            </a:r>
            <a:r>
              <a:rPr lang="en-US" dirty="0">
                <a:solidFill>
                  <a:srgbClr val="FFC000"/>
                </a:solidFill>
              </a:rPr>
              <a:t> </a:t>
            </a:r>
            <a:r>
              <a:rPr lang="en-US" dirty="0"/>
              <a:t>Only $25 and </a:t>
            </a:r>
            <a:r>
              <a:rPr lang="en-US" dirty="0" err="1"/>
              <a:t>doTERRA</a:t>
            </a:r>
            <a:r>
              <a:rPr lang="en-US" dirty="0"/>
              <a:t> will send you a free bottle of peppermint (value $20.50). </a:t>
            </a:r>
          </a:p>
          <a:p>
            <a:pPr eaLnBrk="1" hangingPunct="1">
              <a:buClr>
                <a:schemeClr val="tx1"/>
              </a:buClr>
              <a:buSzPct val="125000"/>
              <a:buFont typeface="Wingdings" panose="05000000000000000000" pitchFamily="2" charset="2"/>
              <a:buNone/>
            </a:pPr>
            <a:r>
              <a:rPr lang="en-US" dirty="0"/>
              <a:t>Making it only $4.50 each year to maintain your membership.</a:t>
            </a:r>
          </a:p>
        </p:txBody>
      </p:sp>
      <p:sp>
        <p:nvSpPr>
          <p:cNvPr id="8" name="Rectangle 16"/>
          <p:cNvSpPr>
            <a:spLocks noChangeArrowheads="1"/>
          </p:cNvSpPr>
          <p:nvPr/>
        </p:nvSpPr>
        <p:spPr bwMode="auto">
          <a:xfrm>
            <a:off x="468312" y="4320131"/>
            <a:ext cx="22513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buClr>
                <a:schemeClr val="tx1"/>
              </a:buClr>
              <a:buSzPct val="125000"/>
              <a:buFont typeface="Wingdings" panose="05000000000000000000" pitchFamily="2" charset="2"/>
              <a:buNone/>
            </a:pPr>
            <a:r>
              <a:rPr lang="en-US" b="1" dirty="0">
                <a:solidFill>
                  <a:srgbClr val="FFC000"/>
                </a:solidFill>
              </a:rPr>
              <a:t>Members Only Promotions!</a:t>
            </a:r>
          </a:p>
        </p:txBody>
      </p:sp>
      <p:sp>
        <p:nvSpPr>
          <p:cNvPr id="9" name="Rectangle 17"/>
          <p:cNvSpPr>
            <a:spLocks noChangeArrowheads="1"/>
          </p:cNvSpPr>
          <p:nvPr/>
        </p:nvSpPr>
        <p:spPr bwMode="auto">
          <a:xfrm>
            <a:off x="457200" y="4815431"/>
            <a:ext cx="241950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buClr>
                <a:schemeClr val="tx1"/>
              </a:buClr>
              <a:buSzPct val="125000"/>
              <a:buFont typeface="Wingdings" panose="05000000000000000000" pitchFamily="2" charset="2"/>
              <a:buNone/>
            </a:pPr>
            <a:r>
              <a:rPr lang="en-US" b="1" dirty="0">
                <a:solidFill>
                  <a:srgbClr val="FFC000"/>
                </a:solidFill>
              </a:rPr>
              <a:t>Online Account Management!</a:t>
            </a:r>
          </a:p>
        </p:txBody>
      </p:sp>
      <p:sp>
        <p:nvSpPr>
          <p:cNvPr id="10" name="Rectangle 18"/>
          <p:cNvSpPr>
            <a:spLocks noChangeArrowheads="1"/>
          </p:cNvSpPr>
          <p:nvPr/>
        </p:nvSpPr>
        <p:spPr bwMode="auto">
          <a:xfrm>
            <a:off x="468312" y="5245643"/>
            <a:ext cx="8512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r>
              <a:rPr lang="en-US" b="1" dirty="0">
                <a:solidFill>
                  <a:srgbClr val="FFC000"/>
                </a:solidFill>
              </a:rPr>
              <a:t>Business Opportunity</a:t>
            </a:r>
            <a:r>
              <a:rPr lang="en-US" dirty="0"/>
              <a:t> - No minimums on orders or any requirements to participate in the business opportunity </a:t>
            </a:r>
            <a:r>
              <a:rPr lang="en-US" dirty="0" err="1"/>
              <a:t>doTERRA</a:t>
            </a:r>
            <a:r>
              <a:rPr lang="en-US" dirty="0"/>
              <a:t> offers. </a:t>
            </a:r>
            <a:r>
              <a:rPr lang="en-US" i="1" dirty="0"/>
              <a:t>Not Required</a:t>
            </a:r>
          </a:p>
        </p:txBody>
      </p:sp>
      <p:sp>
        <p:nvSpPr>
          <p:cNvPr id="11" name="Rectangle 19"/>
          <p:cNvSpPr>
            <a:spLocks noChangeArrowheads="1"/>
          </p:cNvSpPr>
          <p:nvPr/>
        </p:nvSpPr>
        <p:spPr bwMode="auto">
          <a:xfrm>
            <a:off x="1706562" y="6202363"/>
            <a:ext cx="593123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buClr>
                <a:schemeClr val="tx1"/>
              </a:buClr>
              <a:buSzPct val="125000"/>
              <a:buFont typeface="Wingdings" panose="05000000000000000000" pitchFamily="2" charset="2"/>
              <a:buNone/>
            </a:pPr>
            <a:r>
              <a:rPr lang="en-US" sz="1600" b="1" dirty="0">
                <a:solidFill>
                  <a:srgbClr val="FFC000"/>
                </a:solidFill>
              </a:rPr>
              <a:t>You can enjoy wholesale membership without any strings attached!</a:t>
            </a:r>
          </a:p>
        </p:txBody>
      </p:sp>
      <p:sp>
        <p:nvSpPr>
          <p:cNvPr id="12" name="Rectangle 18"/>
          <p:cNvSpPr>
            <a:spLocks noChangeArrowheads="1"/>
          </p:cNvSpPr>
          <p:nvPr/>
        </p:nvSpPr>
        <p:spPr bwMode="auto">
          <a:xfrm>
            <a:off x="482600" y="5798621"/>
            <a:ext cx="85121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r>
              <a:rPr lang="en-US" b="1" dirty="0" smtClean="0">
                <a:solidFill>
                  <a:srgbClr val="FFC000"/>
                </a:solidFill>
              </a:rPr>
              <a:t>Team Pages </a:t>
            </a:r>
            <a:r>
              <a:rPr lang="en-US" dirty="0" smtClean="0"/>
              <a:t>– Guidance and help from a vast amount of knowledgeable people!</a:t>
            </a:r>
            <a:endParaRPr lang="en-US" i="1" dirty="0"/>
          </a:p>
        </p:txBody>
      </p:sp>
    </p:spTree>
    <p:extLst>
      <p:ext uri="{BB962C8B-B14F-4D97-AF65-F5344CB8AC3E}">
        <p14:creationId xmlns:p14="http://schemas.microsoft.com/office/powerpoint/2010/main" val="203590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Extra </a:t>
            </a:r>
            <a:r>
              <a:rPr lang="fr-CA" dirty="0" err="1" smtClean="0">
                <a:solidFill>
                  <a:schemeClr val="bg1"/>
                </a:solidFill>
              </a:rPr>
              <a:t>Credit</a:t>
            </a:r>
            <a:endParaRPr lang="fr-CA" dirty="0">
              <a:solidFill>
                <a:schemeClr val="bg1"/>
              </a:solidFill>
            </a:endParaRPr>
          </a:p>
        </p:txBody>
      </p:sp>
      <p:sp>
        <p:nvSpPr>
          <p:cNvPr id="14" name="TextBox 13"/>
          <p:cNvSpPr txBox="1"/>
          <p:nvPr/>
        </p:nvSpPr>
        <p:spPr>
          <a:xfrm>
            <a:off x="2590800" y="865201"/>
            <a:ext cx="3751091" cy="369332"/>
          </a:xfrm>
          <a:prstGeom prst="rect">
            <a:avLst/>
          </a:prstGeom>
          <a:noFill/>
        </p:spPr>
        <p:txBody>
          <a:bodyPr wrap="none" rtlCol="0">
            <a:spAutoFit/>
          </a:bodyPr>
          <a:lstStyle/>
          <a:p>
            <a:r>
              <a:rPr lang="en-US" dirty="0" smtClean="0">
                <a:solidFill>
                  <a:schemeClr val="bg1"/>
                </a:solidFill>
              </a:rPr>
              <a:t>How to get started with Essential Oils!</a:t>
            </a:r>
            <a:endParaRPr lang="en-US" dirty="0">
              <a:solidFill>
                <a:schemeClr val="bg1"/>
              </a:solidFill>
            </a:endParaRPr>
          </a:p>
        </p:txBody>
      </p:sp>
      <p:sp>
        <p:nvSpPr>
          <p:cNvPr id="4" name="Text Box 6"/>
          <p:cNvSpPr txBox="1">
            <a:spLocks noChangeArrowheads="1"/>
          </p:cNvSpPr>
          <p:nvPr/>
        </p:nvSpPr>
        <p:spPr bwMode="auto">
          <a:xfrm>
            <a:off x="4789488" y="4551363"/>
            <a:ext cx="3824287"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455613" indent="-46038" defTabSz="820738">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912813" indent="-92075" defTabSz="820738">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370013" indent="-139700" defTabSz="820738">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27213" indent="-185738" defTabSz="820738">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2844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416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1988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560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endParaRPr lang="en-US" sz="1800">
              <a:latin typeface="Arial" panose="020B0604020202020204" pitchFamily="34" charset="0"/>
            </a:endParaRPr>
          </a:p>
        </p:txBody>
      </p:sp>
      <p:sp>
        <p:nvSpPr>
          <p:cNvPr id="5" name="Text Box 8"/>
          <p:cNvSpPr txBox="1">
            <a:spLocks noChangeArrowheads="1"/>
          </p:cNvSpPr>
          <p:nvPr/>
        </p:nvSpPr>
        <p:spPr bwMode="auto">
          <a:xfrm>
            <a:off x="334963" y="2033601"/>
            <a:ext cx="8212137"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defTabSz="820738">
              <a:defRPr sz="1400">
                <a:solidFill>
                  <a:schemeClr val="tx1"/>
                </a:solidFill>
                <a:latin typeface="Calibri" panose="020F0502020204030204" pitchFamily="34" charset="0"/>
                <a:ea typeface="MS PGothic" panose="020B0600070205080204" pitchFamily="34" charset="-128"/>
              </a:defRPr>
            </a:lvl1pPr>
            <a:lvl2pPr marL="455613" indent="-46038" defTabSz="820738">
              <a:defRPr sz="1400">
                <a:solidFill>
                  <a:schemeClr val="tx1"/>
                </a:solidFill>
                <a:latin typeface="Calibri" panose="020F0502020204030204" pitchFamily="34" charset="0"/>
                <a:ea typeface="MS PGothic" panose="020B0600070205080204" pitchFamily="34" charset="-128"/>
              </a:defRPr>
            </a:lvl2pPr>
            <a:lvl3pPr marL="912813" indent="-92075" defTabSz="820738">
              <a:defRPr sz="1400">
                <a:solidFill>
                  <a:schemeClr val="tx1"/>
                </a:solidFill>
                <a:latin typeface="Calibri" panose="020F0502020204030204" pitchFamily="34" charset="0"/>
                <a:ea typeface="MS PGothic" panose="020B0600070205080204" pitchFamily="34" charset="-128"/>
              </a:defRPr>
            </a:lvl3pPr>
            <a:lvl4pPr marL="1370013" indent="-139700" defTabSz="820738">
              <a:defRPr sz="1400">
                <a:solidFill>
                  <a:schemeClr val="tx1"/>
                </a:solidFill>
                <a:latin typeface="Calibri" panose="020F0502020204030204" pitchFamily="34" charset="0"/>
                <a:ea typeface="MS PGothic" panose="020B0600070205080204" pitchFamily="34" charset="-128"/>
              </a:defRPr>
            </a:lvl4pPr>
            <a:lvl5pPr marL="1827213" indent="-185738" defTabSz="820738">
              <a:defRPr sz="1400">
                <a:solidFill>
                  <a:schemeClr val="tx1"/>
                </a:solidFill>
                <a:latin typeface="Calibri" panose="020F0502020204030204" pitchFamily="34" charset="0"/>
                <a:ea typeface="MS PGothic" panose="020B0600070205080204" pitchFamily="34" charset="-128"/>
              </a:defRPr>
            </a:lvl5pPr>
            <a:lvl6pPr marL="2284413" indent="-185738" defTabSz="820738"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741613" indent="-185738" defTabSz="820738"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198813" indent="-185738" defTabSz="820738"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656013" indent="-185738" defTabSz="820738"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algn="ctr" eaLnBrk="1" hangingPunct="1">
              <a:buFontTx/>
              <a:buChar char="•"/>
            </a:pPr>
            <a:r>
              <a:rPr lang="en-US">
                <a:latin typeface="Arial" panose="020B0604020202020204" pitchFamily="34" charset="0"/>
              </a:rPr>
              <a:t> NO $35 enrollment fee</a:t>
            </a:r>
          </a:p>
          <a:p>
            <a:pPr algn="ctr" eaLnBrk="1" hangingPunct="1">
              <a:buFontTx/>
              <a:buChar char="•"/>
            </a:pPr>
            <a:r>
              <a:rPr lang="en-US">
                <a:latin typeface="Arial" panose="020B0604020202020204" pitchFamily="34" charset="0"/>
              </a:rPr>
              <a:t> Product discounted even lower than wholesale price</a:t>
            </a:r>
          </a:p>
          <a:p>
            <a:pPr algn="ctr" eaLnBrk="1" hangingPunct="1">
              <a:buFontTx/>
              <a:buChar char="•"/>
            </a:pPr>
            <a:r>
              <a:rPr lang="en-US">
                <a:latin typeface="Arial" panose="020B0604020202020204" pitchFamily="34" charset="0"/>
              </a:rPr>
              <a:t> A great foundation to start with</a:t>
            </a:r>
          </a:p>
          <a:p>
            <a:pPr algn="ctr" eaLnBrk="1" hangingPunct="1">
              <a:buFontTx/>
              <a:buChar char="•"/>
            </a:pPr>
            <a:r>
              <a:rPr lang="en-US">
                <a:latin typeface="Arial" panose="020B0604020202020204" pitchFamily="34" charset="0"/>
              </a:rPr>
              <a:t> Many kits come with extra benefits</a:t>
            </a:r>
          </a:p>
        </p:txBody>
      </p:sp>
      <p:pic>
        <p:nvPicPr>
          <p:cNvPr id="6" name="Picture 9" descr="d_PremEssentialOilsK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 y="3155950"/>
            <a:ext cx="3275013"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d_NaturalSolu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3530600"/>
            <a:ext cx="42592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2"/>
          <p:cNvSpPr txBox="1">
            <a:spLocks noChangeArrowheads="1"/>
          </p:cNvSpPr>
          <p:nvPr/>
        </p:nvSpPr>
        <p:spPr bwMode="auto">
          <a:xfrm>
            <a:off x="5781675" y="6264275"/>
            <a:ext cx="1936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r>
              <a:rPr lang="en-US" b="1"/>
              <a:t>Natural Solutions Kit</a:t>
            </a:r>
          </a:p>
        </p:txBody>
      </p:sp>
      <p:sp>
        <p:nvSpPr>
          <p:cNvPr id="9" name="Text Box 10"/>
          <p:cNvSpPr txBox="1">
            <a:spLocks noChangeArrowheads="1"/>
          </p:cNvSpPr>
          <p:nvPr/>
        </p:nvSpPr>
        <p:spPr bwMode="auto">
          <a:xfrm>
            <a:off x="825499" y="6264275"/>
            <a:ext cx="24431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r>
              <a:rPr lang="en-US" b="1" dirty="0"/>
              <a:t>Premium Essential Oils Kit</a:t>
            </a:r>
          </a:p>
          <a:p>
            <a:pPr eaLnBrk="1" hangingPunct="1"/>
            <a:endParaRPr lang="en-US" b="1" dirty="0"/>
          </a:p>
        </p:txBody>
      </p:sp>
    </p:spTree>
    <p:extLst>
      <p:ext uri="{BB962C8B-B14F-4D97-AF65-F5344CB8AC3E}">
        <p14:creationId xmlns:p14="http://schemas.microsoft.com/office/powerpoint/2010/main" val="532480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Extra </a:t>
            </a:r>
            <a:r>
              <a:rPr lang="fr-CA" dirty="0" err="1" smtClean="0">
                <a:solidFill>
                  <a:schemeClr val="bg1"/>
                </a:solidFill>
              </a:rPr>
              <a:t>Credit</a:t>
            </a:r>
            <a:endParaRPr lang="fr-CA" dirty="0">
              <a:solidFill>
                <a:schemeClr val="bg1"/>
              </a:solidFill>
            </a:endParaRPr>
          </a:p>
        </p:txBody>
      </p:sp>
      <p:sp>
        <p:nvSpPr>
          <p:cNvPr id="14" name="TextBox 13"/>
          <p:cNvSpPr txBox="1"/>
          <p:nvPr/>
        </p:nvSpPr>
        <p:spPr>
          <a:xfrm>
            <a:off x="2590800" y="865201"/>
            <a:ext cx="3751091" cy="369332"/>
          </a:xfrm>
          <a:prstGeom prst="rect">
            <a:avLst/>
          </a:prstGeom>
          <a:noFill/>
        </p:spPr>
        <p:txBody>
          <a:bodyPr wrap="none" rtlCol="0">
            <a:spAutoFit/>
          </a:bodyPr>
          <a:lstStyle/>
          <a:p>
            <a:r>
              <a:rPr lang="en-US" dirty="0" smtClean="0">
                <a:solidFill>
                  <a:schemeClr val="bg1"/>
                </a:solidFill>
              </a:rPr>
              <a:t>How to get started with Essential Oils!</a:t>
            </a:r>
            <a:endParaRPr lang="en-US" dirty="0">
              <a:solidFill>
                <a:schemeClr val="bg1"/>
              </a:solidFill>
            </a:endParaRPr>
          </a:p>
        </p:txBody>
      </p:sp>
      <p:pic>
        <p:nvPicPr>
          <p:cNvPr id="5" name="Picture 9" descr="d_EveryOilK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590800"/>
            <a:ext cx="4762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3517900" y="5211763"/>
            <a:ext cx="1690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r>
              <a:rPr lang="en-US" sz="2000" b="1"/>
              <a:t>Every Oil Kit</a:t>
            </a:r>
          </a:p>
        </p:txBody>
      </p:sp>
      <p:sp>
        <p:nvSpPr>
          <p:cNvPr id="7" name="TextBox 6"/>
          <p:cNvSpPr txBox="1"/>
          <p:nvPr/>
        </p:nvSpPr>
        <p:spPr>
          <a:xfrm>
            <a:off x="1574789" y="5943600"/>
            <a:ext cx="5727722" cy="707886"/>
          </a:xfrm>
          <a:prstGeom prst="rect">
            <a:avLst/>
          </a:prstGeom>
          <a:noFill/>
        </p:spPr>
        <p:txBody>
          <a:bodyPr wrap="none" rtlCol="0">
            <a:spAutoFit/>
          </a:bodyPr>
          <a:lstStyle/>
          <a:p>
            <a:pPr algn="ctr"/>
            <a:r>
              <a:rPr lang="en-US" sz="2000" b="1" dirty="0" smtClean="0">
                <a:solidFill>
                  <a:srgbClr val="FFC000"/>
                </a:solidFill>
              </a:rPr>
              <a:t>You can view </a:t>
            </a:r>
            <a:r>
              <a:rPr lang="en-US" sz="2000" b="1" dirty="0">
                <a:solidFill>
                  <a:srgbClr val="FFC000"/>
                </a:solidFill>
              </a:rPr>
              <a:t>all enrollment kits at </a:t>
            </a:r>
            <a:endParaRPr lang="en-US" sz="2000" b="1" dirty="0" smtClean="0">
              <a:solidFill>
                <a:srgbClr val="FFC000"/>
              </a:solidFill>
            </a:endParaRPr>
          </a:p>
          <a:p>
            <a:pPr algn="ctr"/>
            <a:r>
              <a:rPr lang="en-US" sz="2000" b="1" dirty="0" smtClean="0">
                <a:solidFill>
                  <a:srgbClr val="FFC000"/>
                </a:solidFill>
              </a:rPr>
              <a:t>www.modernwellness.com/pdf/enrollment-kits.pdf</a:t>
            </a:r>
            <a:endParaRPr lang="en-US" sz="2000" b="1" dirty="0">
              <a:solidFill>
                <a:srgbClr val="FFC000"/>
              </a:solidFill>
            </a:endParaRPr>
          </a:p>
        </p:txBody>
      </p:sp>
    </p:spTree>
    <p:extLst>
      <p:ext uri="{BB962C8B-B14F-4D97-AF65-F5344CB8AC3E}">
        <p14:creationId xmlns:p14="http://schemas.microsoft.com/office/powerpoint/2010/main" val="37865794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Extra </a:t>
            </a:r>
            <a:r>
              <a:rPr lang="fr-CA" dirty="0" err="1" smtClean="0">
                <a:solidFill>
                  <a:schemeClr val="bg1"/>
                </a:solidFill>
              </a:rPr>
              <a:t>Credit</a:t>
            </a:r>
            <a:endParaRPr lang="fr-CA" dirty="0">
              <a:solidFill>
                <a:schemeClr val="bg1"/>
              </a:solidFill>
            </a:endParaRPr>
          </a:p>
        </p:txBody>
      </p:sp>
      <p:sp>
        <p:nvSpPr>
          <p:cNvPr id="14" name="TextBox 13"/>
          <p:cNvSpPr txBox="1"/>
          <p:nvPr/>
        </p:nvSpPr>
        <p:spPr>
          <a:xfrm>
            <a:off x="2590800" y="865201"/>
            <a:ext cx="3751091" cy="369332"/>
          </a:xfrm>
          <a:prstGeom prst="rect">
            <a:avLst/>
          </a:prstGeom>
          <a:noFill/>
        </p:spPr>
        <p:txBody>
          <a:bodyPr wrap="none" rtlCol="0">
            <a:spAutoFit/>
          </a:bodyPr>
          <a:lstStyle/>
          <a:p>
            <a:r>
              <a:rPr lang="en-US" dirty="0" smtClean="0">
                <a:solidFill>
                  <a:schemeClr val="bg1"/>
                </a:solidFill>
              </a:rPr>
              <a:t>How to get started with Essential Oils!</a:t>
            </a:r>
            <a:endParaRPr lang="en-US" dirty="0">
              <a:solidFill>
                <a:schemeClr val="bg1"/>
              </a:solidFill>
            </a:endParaRPr>
          </a:p>
        </p:txBody>
      </p:sp>
      <p:sp>
        <p:nvSpPr>
          <p:cNvPr id="4" name="Text Box 6"/>
          <p:cNvSpPr txBox="1">
            <a:spLocks noChangeArrowheads="1"/>
          </p:cNvSpPr>
          <p:nvPr/>
        </p:nvSpPr>
        <p:spPr bwMode="auto">
          <a:xfrm>
            <a:off x="4808538" y="4589463"/>
            <a:ext cx="3824287"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defTabSz="8207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455613" indent="-46038" defTabSz="820738">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912813" indent="-92075" defTabSz="820738">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370013" indent="-139700" defTabSz="820738">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1827213" indent="-185738" defTabSz="820738">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2844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7416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1988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656013" indent="-185738"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endParaRPr lang="en-US" sz="1800">
              <a:latin typeface="Arial" panose="020B0604020202020204" pitchFamily="34" charset="0"/>
            </a:endParaRPr>
          </a:p>
        </p:txBody>
      </p:sp>
      <p:pic>
        <p:nvPicPr>
          <p:cNvPr id="5" name="Picture 10" descr="d_FamWellnessK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2519363"/>
            <a:ext cx="3490913"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p:nvSpPr>
        <p:spPr bwMode="auto">
          <a:xfrm>
            <a:off x="928688" y="4786313"/>
            <a:ext cx="1849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r>
              <a:rPr lang="en-US" b="1"/>
              <a:t>Family Wellness Kit</a:t>
            </a:r>
          </a:p>
        </p:txBody>
      </p:sp>
      <p:pic>
        <p:nvPicPr>
          <p:cNvPr id="7" name="Picture 12" descr="d_HomeEssentialsK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667000"/>
            <a:ext cx="34623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p:cNvSpPr txBox="1">
            <a:spLocks noChangeArrowheads="1"/>
          </p:cNvSpPr>
          <p:nvPr/>
        </p:nvSpPr>
        <p:spPr bwMode="auto">
          <a:xfrm>
            <a:off x="5876925" y="4781550"/>
            <a:ext cx="188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r>
              <a:rPr lang="en-US" b="1"/>
              <a:t>Home Essentials Kit</a:t>
            </a:r>
          </a:p>
        </p:txBody>
      </p:sp>
      <p:sp>
        <p:nvSpPr>
          <p:cNvPr id="9" name="TextBox 8"/>
          <p:cNvSpPr txBox="1"/>
          <p:nvPr/>
        </p:nvSpPr>
        <p:spPr>
          <a:xfrm>
            <a:off x="928688" y="5684748"/>
            <a:ext cx="7082260" cy="830997"/>
          </a:xfrm>
          <a:prstGeom prst="rect">
            <a:avLst/>
          </a:prstGeom>
          <a:noFill/>
        </p:spPr>
        <p:txBody>
          <a:bodyPr wrap="none" rtlCol="0">
            <a:spAutoFit/>
          </a:bodyPr>
          <a:lstStyle/>
          <a:p>
            <a:pPr algn="ctr"/>
            <a:r>
              <a:rPr lang="en-US" sz="2400" dirty="0" smtClean="0">
                <a:solidFill>
                  <a:srgbClr val="FFC000"/>
                </a:solidFill>
              </a:rPr>
              <a:t>Enroll Here:</a:t>
            </a:r>
          </a:p>
          <a:p>
            <a:pPr algn="ctr"/>
            <a:r>
              <a:rPr lang="en-US" sz="2400" dirty="0" smtClean="0">
                <a:solidFill>
                  <a:srgbClr val="FFC000"/>
                </a:solidFill>
              </a:rPr>
              <a:t>www.modernwellness.com/how-to-enroll-with-doterra</a:t>
            </a:r>
            <a:endParaRPr lang="en-US" sz="2400" dirty="0">
              <a:solidFill>
                <a:srgbClr val="FFC000"/>
              </a:solidFill>
            </a:endParaRPr>
          </a:p>
        </p:txBody>
      </p:sp>
    </p:spTree>
    <p:extLst>
      <p:ext uri="{BB962C8B-B14F-4D97-AF65-F5344CB8AC3E}">
        <p14:creationId xmlns:p14="http://schemas.microsoft.com/office/powerpoint/2010/main" val="8440138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Extra </a:t>
            </a:r>
            <a:r>
              <a:rPr lang="fr-CA" dirty="0" err="1" smtClean="0">
                <a:solidFill>
                  <a:schemeClr val="bg1"/>
                </a:solidFill>
              </a:rPr>
              <a:t>Credit</a:t>
            </a:r>
            <a:endParaRPr lang="fr-CA" dirty="0">
              <a:solidFill>
                <a:schemeClr val="bg1"/>
              </a:solidFill>
            </a:endParaRPr>
          </a:p>
        </p:txBody>
      </p:sp>
      <p:sp>
        <p:nvSpPr>
          <p:cNvPr id="14" name="TextBox 13"/>
          <p:cNvSpPr txBox="1"/>
          <p:nvPr/>
        </p:nvSpPr>
        <p:spPr>
          <a:xfrm>
            <a:off x="2590800" y="865201"/>
            <a:ext cx="3751091" cy="369332"/>
          </a:xfrm>
          <a:prstGeom prst="rect">
            <a:avLst/>
          </a:prstGeom>
          <a:noFill/>
        </p:spPr>
        <p:txBody>
          <a:bodyPr wrap="none" rtlCol="0">
            <a:spAutoFit/>
          </a:bodyPr>
          <a:lstStyle/>
          <a:p>
            <a:r>
              <a:rPr lang="en-US" dirty="0" smtClean="0">
                <a:solidFill>
                  <a:schemeClr val="bg1"/>
                </a:solidFill>
              </a:rPr>
              <a:t>How to get started with Essential Oils!</a:t>
            </a:r>
            <a:endParaRPr lang="en-US" dirty="0">
              <a:solidFill>
                <a:schemeClr val="bg1"/>
              </a:solidFill>
            </a:endParaRPr>
          </a:p>
        </p:txBody>
      </p:sp>
      <p:sp>
        <p:nvSpPr>
          <p:cNvPr id="3" name="TextBox 2"/>
          <p:cNvSpPr txBox="1"/>
          <p:nvPr/>
        </p:nvSpPr>
        <p:spPr>
          <a:xfrm>
            <a:off x="1447800" y="2079482"/>
            <a:ext cx="6649577" cy="707886"/>
          </a:xfrm>
          <a:prstGeom prst="rect">
            <a:avLst/>
          </a:prstGeom>
          <a:noFill/>
        </p:spPr>
        <p:txBody>
          <a:bodyPr wrap="none" rtlCol="0">
            <a:spAutoFit/>
          </a:bodyPr>
          <a:lstStyle/>
          <a:p>
            <a:r>
              <a:rPr lang="en-US" sz="4000" dirty="0" smtClean="0">
                <a:latin typeface="Aharoni" panose="02010803020104030203" pitchFamily="2" charset="-79"/>
                <a:cs typeface="Aharoni" panose="02010803020104030203" pitchFamily="2" charset="-79"/>
              </a:rPr>
              <a:t>Special Membership Offer*</a:t>
            </a:r>
            <a:endParaRPr lang="en-US" sz="4000" dirty="0">
              <a:latin typeface="Aharoni" panose="02010803020104030203" pitchFamily="2" charset="-79"/>
              <a:cs typeface="Aharoni" panose="02010803020104030203" pitchFamily="2" charset="-79"/>
            </a:endParaRPr>
          </a:p>
        </p:txBody>
      </p:sp>
      <p:sp>
        <p:nvSpPr>
          <p:cNvPr id="4" name="TextBox 3"/>
          <p:cNvSpPr txBox="1"/>
          <p:nvPr/>
        </p:nvSpPr>
        <p:spPr>
          <a:xfrm>
            <a:off x="3143692" y="6400800"/>
            <a:ext cx="2856616" cy="369332"/>
          </a:xfrm>
          <a:prstGeom prst="rect">
            <a:avLst/>
          </a:prstGeom>
          <a:noFill/>
        </p:spPr>
        <p:txBody>
          <a:bodyPr wrap="none" rtlCol="0">
            <a:spAutoFit/>
          </a:bodyPr>
          <a:lstStyle/>
          <a:p>
            <a:r>
              <a:rPr lang="en-US" b="1" i="1" dirty="0" smtClean="0"/>
              <a:t>*Expires Friday August 15</a:t>
            </a:r>
            <a:r>
              <a:rPr lang="en-US" b="1" i="1" baseline="30000" dirty="0" smtClean="0"/>
              <a:t>th</a:t>
            </a:r>
            <a:r>
              <a:rPr lang="en-US" b="1" i="1" dirty="0" smtClean="0"/>
              <a:t>!</a:t>
            </a:r>
            <a:endParaRPr lang="en-US" b="1" i="1" dirty="0"/>
          </a:p>
        </p:txBody>
      </p:sp>
      <p:sp>
        <p:nvSpPr>
          <p:cNvPr id="5" name="TextBox 4"/>
          <p:cNvSpPr txBox="1"/>
          <p:nvPr/>
        </p:nvSpPr>
        <p:spPr>
          <a:xfrm>
            <a:off x="-359698" y="2994024"/>
            <a:ext cx="4931698" cy="923330"/>
          </a:xfrm>
          <a:prstGeom prst="rect">
            <a:avLst/>
          </a:prstGeom>
          <a:noFill/>
        </p:spPr>
        <p:txBody>
          <a:bodyPr wrap="square" rtlCol="0">
            <a:spAutoFit/>
          </a:bodyPr>
          <a:lstStyle/>
          <a:p>
            <a:pPr algn="ctr"/>
            <a:r>
              <a:rPr lang="en-US" sz="3600" dirty="0" smtClean="0">
                <a:solidFill>
                  <a:srgbClr val="FFC000"/>
                </a:solidFill>
              </a:rPr>
              <a:t>100PV Order = </a:t>
            </a:r>
          </a:p>
          <a:p>
            <a:pPr algn="ctr"/>
            <a:r>
              <a:rPr lang="en-US" dirty="0" smtClean="0">
                <a:solidFill>
                  <a:srgbClr val="FFC000"/>
                </a:solidFill>
              </a:rPr>
              <a:t>$50 in Free Oils of your choice!</a:t>
            </a:r>
            <a:endParaRPr lang="en-US" dirty="0">
              <a:solidFill>
                <a:srgbClr val="FFC000"/>
              </a:solidFill>
            </a:endParaRPr>
          </a:p>
        </p:txBody>
      </p:sp>
      <p:grpSp>
        <p:nvGrpSpPr>
          <p:cNvPr id="6" name="Group 5"/>
          <p:cNvGrpSpPr/>
          <p:nvPr/>
        </p:nvGrpSpPr>
        <p:grpSpPr>
          <a:xfrm>
            <a:off x="533115" y="4149436"/>
            <a:ext cx="2896991" cy="2044707"/>
            <a:chOff x="902067" y="4265613"/>
            <a:chExt cx="2896991" cy="2044707"/>
          </a:xfrm>
        </p:grpSpPr>
        <p:pic>
          <p:nvPicPr>
            <p:cNvPr id="7" name="Picture 13" descr="Melaleuca_15m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3941" y="4266694"/>
              <a:ext cx="845117" cy="204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Lavender_15m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5836" y="4266694"/>
              <a:ext cx="845117" cy="204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Lemon_15ml.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067" y="4265613"/>
              <a:ext cx="880781" cy="204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4038600" y="2672853"/>
            <a:ext cx="4931698" cy="1200329"/>
          </a:xfrm>
          <a:prstGeom prst="rect">
            <a:avLst/>
          </a:prstGeom>
          <a:noFill/>
        </p:spPr>
        <p:txBody>
          <a:bodyPr wrap="square" rtlCol="0">
            <a:spAutoFit/>
          </a:bodyPr>
          <a:lstStyle/>
          <a:p>
            <a:pPr algn="ctr"/>
            <a:r>
              <a:rPr lang="en-US" sz="3600" dirty="0" smtClean="0">
                <a:solidFill>
                  <a:srgbClr val="FFC000"/>
                </a:solidFill>
              </a:rPr>
              <a:t>250PV Order = </a:t>
            </a:r>
          </a:p>
          <a:p>
            <a:pPr algn="ctr"/>
            <a:r>
              <a:rPr lang="en-US" dirty="0" smtClean="0">
                <a:solidFill>
                  <a:srgbClr val="FFC000"/>
                </a:solidFill>
              </a:rPr>
              <a:t>Free 6</a:t>
            </a:r>
            <a:r>
              <a:rPr lang="en-US" baseline="30000" dirty="0" smtClean="0">
                <a:solidFill>
                  <a:srgbClr val="FFC000"/>
                </a:solidFill>
              </a:rPr>
              <a:t>th</a:t>
            </a:r>
            <a:r>
              <a:rPr lang="en-US" dirty="0" smtClean="0">
                <a:solidFill>
                  <a:srgbClr val="FFC000"/>
                </a:solidFill>
              </a:rPr>
              <a:t> Edition Modern Essentials Book + Free Bottle of </a:t>
            </a:r>
            <a:r>
              <a:rPr lang="en-US" dirty="0" err="1" smtClean="0">
                <a:solidFill>
                  <a:srgbClr val="FFC000"/>
                </a:solidFill>
              </a:rPr>
              <a:t>InTune</a:t>
            </a:r>
            <a:r>
              <a:rPr lang="en-US" dirty="0" smtClean="0">
                <a:solidFill>
                  <a:srgbClr val="FFC000"/>
                </a:solidFill>
              </a:rPr>
              <a:t> Focus Blend (great for school)!</a:t>
            </a:r>
            <a:endParaRPr lang="en-US" dirty="0">
              <a:solidFill>
                <a:srgbClr val="FFC000"/>
              </a:solidFill>
            </a:endParaRPr>
          </a:p>
        </p:txBody>
      </p:sp>
      <p:pic>
        <p:nvPicPr>
          <p:cNvPr id="12" name="Content Placeholder 4" descr="book.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85050" y="3957417"/>
            <a:ext cx="1929689"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b="25199"/>
          <a:stretch/>
        </p:blipFill>
        <p:spPr>
          <a:xfrm>
            <a:off x="6858000" y="4489851"/>
            <a:ext cx="735246" cy="1711036"/>
          </a:xfrm>
          <a:prstGeom prst="rect">
            <a:avLst/>
          </a:prstGeom>
        </p:spPr>
      </p:pic>
    </p:spTree>
    <p:extLst>
      <p:ext uri="{BB962C8B-B14F-4D97-AF65-F5344CB8AC3E}">
        <p14:creationId xmlns:p14="http://schemas.microsoft.com/office/powerpoint/2010/main" val="40908982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err="1" smtClean="0">
                <a:solidFill>
                  <a:schemeClr val="bg1"/>
                </a:solidFill>
              </a:rPr>
              <a:t>Don’t</a:t>
            </a:r>
            <a:r>
              <a:rPr lang="fr-CA" dirty="0" smtClean="0">
                <a:solidFill>
                  <a:schemeClr val="bg1"/>
                </a:solidFill>
              </a:rPr>
              <a:t> </a:t>
            </a:r>
            <a:r>
              <a:rPr lang="fr-CA" dirty="0" err="1" smtClean="0">
                <a:solidFill>
                  <a:schemeClr val="bg1"/>
                </a:solidFill>
              </a:rPr>
              <a:t>Wait</a:t>
            </a:r>
            <a:r>
              <a:rPr lang="fr-CA" dirty="0" smtClean="0">
                <a:solidFill>
                  <a:schemeClr val="bg1"/>
                </a:solidFill>
              </a:rPr>
              <a:t> </a:t>
            </a:r>
            <a:r>
              <a:rPr lang="fr-CA" dirty="0" err="1" smtClean="0">
                <a:solidFill>
                  <a:schemeClr val="bg1"/>
                </a:solidFill>
              </a:rPr>
              <a:t>Until</a:t>
            </a:r>
            <a:r>
              <a:rPr lang="fr-CA" dirty="0" smtClean="0">
                <a:solidFill>
                  <a:schemeClr val="bg1"/>
                </a:solidFill>
              </a:rPr>
              <a:t> </a:t>
            </a:r>
            <a:r>
              <a:rPr lang="fr-CA" dirty="0" err="1" smtClean="0">
                <a:solidFill>
                  <a:schemeClr val="bg1"/>
                </a:solidFill>
              </a:rPr>
              <a:t>It’s</a:t>
            </a:r>
            <a:r>
              <a:rPr lang="fr-CA" dirty="0" smtClean="0">
                <a:solidFill>
                  <a:schemeClr val="bg1"/>
                </a:solidFill>
              </a:rPr>
              <a:t> </a:t>
            </a:r>
            <a:r>
              <a:rPr lang="fr-CA" dirty="0" err="1" smtClean="0">
                <a:solidFill>
                  <a:schemeClr val="bg1"/>
                </a:solidFill>
              </a:rPr>
              <a:t>Too</a:t>
            </a:r>
            <a:r>
              <a:rPr lang="fr-CA" dirty="0" smtClean="0">
                <a:solidFill>
                  <a:schemeClr val="bg1"/>
                </a:solidFill>
              </a:rPr>
              <a:t> </a:t>
            </a:r>
            <a:r>
              <a:rPr lang="fr-CA" dirty="0" err="1" smtClean="0">
                <a:solidFill>
                  <a:schemeClr val="bg1"/>
                </a:solidFill>
              </a:rPr>
              <a:t>Late</a:t>
            </a:r>
            <a:r>
              <a:rPr lang="fr-CA" dirty="0" smtClean="0">
                <a:solidFill>
                  <a:schemeClr val="bg1"/>
                </a:solidFill>
              </a:rPr>
              <a:t>!</a:t>
            </a:r>
            <a:endParaRPr lang="fr-CA" dirty="0">
              <a:solidFill>
                <a:schemeClr val="bg1"/>
              </a:solidFill>
            </a:endParaRPr>
          </a:p>
        </p:txBody>
      </p:sp>
      <p:sp>
        <p:nvSpPr>
          <p:cNvPr id="14" name="TextBox 13"/>
          <p:cNvSpPr txBox="1"/>
          <p:nvPr/>
        </p:nvSpPr>
        <p:spPr>
          <a:xfrm>
            <a:off x="3505200" y="914400"/>
            <a:ext cx="1931041" cy="369332"/>
          </a:xfrm>
          <a:prstGeom prst="rect">
            <a:avLst/>
          </a:prstGeom>
          <a:noFill/>
        </p:spPr>
        <p:txBody>
          <a:bodyPr wrap="none" rtlCol="0">
            <a:spAutoFit/>
          </a:bodyPr>
          <a:lstStyle/>
          <a:p>
            <a:r>
              <a:rPr lang="en-US" dirty="0" smtClean="0">
                <a:solidFill>
                  <a:schemeClr val="bg1"/>
                </a:solidFill>
              </a:rPr>
              <a:t>Get Started Today!</a:t>
            </a:r>
            <a:endParaRPr lang="en-US" dirty="0">
              <a:solidFill>
                <a:schemeClr val="bg1"/>
              </a:solidFill>
            </a:endParaRPr>
          </a:p>
        </p:txBody>
      </p:sp>
      <p:pic>
        <p:nvPicPr>
          <p:cNvPr id="4" name="Picture 3" descr="iStock_000009910842XLarge.jpg"/>
          <p:cNvPicPr>
            <a:picLocks noChangeAspect="1"/>
          </p:cNvPicPr>
          <p:nvPr/>
        </p:nvPicPr>
        <p:blipFill>
          <a:blip r:embed="rId3"/>
          <a:srcRect l="-404"/>
          <a:stretch>
            <a:fillRect/>
          </a:stretch>
        </p:blipFill>
        <p:spPr bwMode="auto">
          <a:xfrm>
            <a:off x="1193326" y="2286000"/>
            <a:ext cx="6554787" cy="4094163"/>
          </a:xfrm>
          <a:prstGeom prst="rect">
            <a:avLst/>
          </a:prstGeom>
          <a:noFill/>
          <a:ln>
            <a:noFill/>
          </a:ln>
          <a:effectLst>
            <a:outerShdw blurRad="292100" dist="203200" dir="2700000" algn="ctr" rotWithShape="0">
              <a:srgbClr val="262626">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5635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err="1" smtClean="0">
                <a:solidFill>
                  <a:schemeClr val="bg1"/>
                </a:solidFill>
              </a:rPr>
              <a:t>Connect</a:t>
            </a:r>
            <a:r>
              <a:rPr lang="fr-CA" dirty="0" smtClean="0">
                <a:solidFill>
                  <a:schemeClr val="bg1"/>
                </a:solidFill>
              </a:rPr>
              <a:t> </a:t>
            </a:r>
            <a:r>
              <a:rPr lang="fr-CA" dirty="0" err="1" smtClean="0">
                <a:solidFill>
                  <a:schemeClr val="bg1"/>
                </a:solidFill>
              </a:rPr>
              <a:t>With</a:t>
            </a:r>
            <a:r>
              <a:rPr lang="fr-CA" dirty="0" smtClean="0">
                <a:solidFill>
                  <a:schemeClr val="bg1"/>
                </a:solidFill>
              </a:rPr>
              <a:t> Us</a:t>
            </a:r>
            <a:endParaRPr lang="fr-CA" dirty="0">
              <a:solidFill>
                <a:schemeClr val="bg1"/>
              </a:solidFill>
            </a:endParaRPr>
          </a:p>
        </p:txBody>
      </p:sp>
      <p:sp>
        <p:nvSpPr>
          <p:cNvPr id="14" name="TextBox 13"/>
          <p:cNvSpPr txBox="1"/>
          <p:nvPr/>
        </p:nvSpPr>
        <p:spPr>
          <a:xfrm>
            <a:off x="3438927" y="906009"/>
            <a:ext cx="2586477" cy="369332"/>
          </a:xfrm>
          <a:prstGeom prst="rect">
            <a:avLst/>
          </a:prstGeom>
          <a:noFill/>
        </p:spPr>
        <p:txBody>
          <a:bodyPr wrap="none" rtlCol="0">
            <a:spAutoFit/>
          </a:bodyPr>
          <a:lstStyle/>
          <a:p>
            <a:r>
              <a:rPr lang="en-US" dirty="0" smtClean="0">
                <a:solidFill>
                  <a:schemeClr val="bg1"/>
                </a:solidFill>
              </a:rPr>
              <a:t>It’s so easy to get started!</a:t>
            </a:r>
            <a:endParaRPr lang="en-US" dirty="0">
              <a:solidFill>
                <a:schemeClr val="bg1"/>
              </a:solidFill>
            </a:endParaRPr>
          </a:p>
        </p:txBody>
      </p:sp>
      <p:sp>
        <p:nvSpPr>
          <p:cNvPr id="4" name="Rectangle 12"/>
          <p:cNvSpPr>
            <a:spLocks noChangeArrowheads="1"/>
          </p:cNvSpPr>
          <p:nvPr/>
        </p:nvSpPr>
        <p:spPr bwMode="auto">
          <a:xfrm>
            <a:off x="3105150" y="4202112"/>
            <a:ext cx="4178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sz="1600" dirty="0"/>
              <a:t>www.facebook.com/ModernWellnessForYou</a:t>
            </a:r>
          </a:p>
        </p:txBody>
      </p:sp>
      <p:pic>
        <p:nvPicPr>
          <p:cNvPr id="5" name="Picture 13" descr="Modern-Wellness-Logo-ConceptV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94416"/>
            <a:ext cx="34036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logo_twitter_v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0175" y="4706937"/>
            <a:ext cx="4349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logo-facebo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0175" y="4143375"/>
            <a:ext cx="4349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16" descr="Z"/>
          <p:cNvSpPr>
            <a:spLocks noChangeAspect="1" noChangeArrowheads="1"/>
          </p:cNvSpPr>
          <p:nvPr/>
        </p:nvSpPr>
        <p:spPr bwMode="auto">
          <a:xfrm>
            <a:off x="4659312" y="413650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sz="1400"/>
          </a:p>
        </p:txBody>
      </p:sp>
      <p:sp>
        <p:nvSpPr>
          <p:cNvPr id="9" name="AutoShape 17" descr="Z"/>
          <p:cNvSpPr>
            <a:spLocks noChangeAspect="1" noChangeArrowheads="1"/>
          </p:cNvSpPr>
          <p:nvPr/>
        </p:nvSpPr>
        <p:spPr bwMode="auto">
          <a:xfrm>
            <a:off x="4659312" y="413650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sz="1400"/>
          </a:p>
        </p:txBody>
      </p:sp>
      <p:pic>
        <p:nvPicPr>
          <p:cNvPr id="10" name="Picture 18" descr="Pinterest-Logo-Vector-by-Jon-Bennallick-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0" y="52863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9"/>
          <p:cNvSpPr>
            <a:spLocks noChangeArrowheads="1"/>
          </p:cNvSpPr>
          <p:nvPr/>
        </p:nvSpPr>
        <p:spPr bwMode="auto">
          <a:xfrm>
            <a:off x="3105150" y="4756150"/>
            <a:ext cx="2882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sz="1600"/>
              <a:t>twitter.com/ModernWellnessU</a:t>
            </a:r>
          </a:p>
        </p:txBody>
      </p:sp>
      <p:sp>
        <p:nvSpPr>
          <p:cNvPr id="12" name="Rectangle 20"/>
          <p:cNvSpPr>
            <a:spLocks noChangeArrowheads="1"/>
          </p:cNvSpPr>
          <p:nvPr/>
        </p:nvSpPr>
        <p:spPr bwMode="auto">
          <a:xfrm>
            <a:off x="3121025" y="5332412"/>
            <a:ext cx="33607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sz="1600"/>
              <a:t>pinterest.com/modernwellness</a:t>
            </a:r>
          </a:p>
        </p:txBody>
      </p:sp>
      <p:sp>
        <p:nvSpPr>
          <p:cNvPr id="13" name="Rectangle 12"/>
          <p:cNvSpPr>
            <a:spLocks noChangeArrowheads="1"/>
          </p:cNvSpPr>
          <p:nvPr/>
        </p:nvSpPr>
        <p:spPr bwMode="auto">
          <a:xfrm>
            <a:off x="3105150" y="3586217"/>
            <a:ext cx="32540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sz="1600" dirty="0" smtClean="0"/>
              <a:t>www.youtube.com/ModernWellness</a:t>
            </a:r>
            <a:endParaRPr lang="en-US" sz="1600" dirty="0"/>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0" y="3505200"/>
            <a:ext cx="457200" cy="457200"/>
          </a:xfrm>
          <a:prstGeom prst="rect">
            <a:avLst/>
          </a:prstGeom>
        </p:spPr>
      </p:pic>
      <p:sp>
        <p:nvSpPr>
          <p:cNvPr id="16" name="Rectangle 12"/>
          <p:cNvSpPr>
            <a:spLocks noChangeArrowheads="1"/>
          </p:cNvSpPr>
          <p:nvPr/>
        </p:nvSpPr>
        <p:spPr bwMode="auto">
          <a:xfrm>
            <a:off x="4393017" y="2237537"/>
            <a:ext cx="340484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sz="1800" dirty="0" smtClean="0"/>
              <a:t>801-448-6531</a:t>
            </a:r>
          </a:p>
          <a:p>
            <a:pPr algn="ctr" eaLnBrk="1" hangingPunct="1">
              <a:spcBef>
                <a:spcPct val="0"/>
              </a:spcBef>
              <a:buFontTx/>
              <a:buNone/>
            </a:pPr>
            <a:r>
              <a:rPr lang="en-US" sz="1800" dirty="0" smtClean="0"/>
              <a:t>behealthy@modern-wellness.com</a:t>
            </a:r>
          </a:p>
          <a:p>
            <a:pPr algn="ctr" eaLnBrk="1" hangingPunct="1">
              <a:spcBef>
                <a:spcPct val="0"/>
              </a:spcBef>
              <a:buFontTx/>
              <a:buNone/>
            </a:pPr>
            <a:r>
              <a:rPr lang="en-US" sz="1800" dirty="0" smtClean="0"/>
              <a:t>www.modernwellness.com</a:t>
            </a:r>
          </a:p>
          <a:p>
            <a:pPr eaLnBrk="1" hangingPunct="1">
              <a:spcBef>
                <a:spcPct val="0"/>
              </a:spcBef>
              <a:buFontTx/>
              <a:buNone/>
            </a:pPr>
            <a:endParaRPr lang="en-US" sz="1800" dirty="0" smtClean="0"/>
          </a:p>
        </p:txBody>
      </p:sp>
      <p:sp>
        <p:nvSpPr>
          <p:cNvPr id="17" name="TextBox 16"/>
          <p:cNvSpPr txBox="1"/>
          <p:nvPr/>
        </p:nvSpPr>
        <p:spPr>
          <a:xfrm>
            <a:off x="1005470" y="5820148"/>
            <a:ext cx="7082260" cy="830997"/>
          </a:xfrm>
          <a:prstGeom prst="rect">
            <a:avLst/>
          </a:prstGeom>
          <a:noFill/>
        </p:spPr>
        <p:txBody>
          <a:bodyPr wrap="none" rtlCol="0">
            <a:spAutoFit/>
          </a:bodyPr>
          <a:lstStyle/>
          <a:p>
            <a:pPr algn="ctr"/>
            <a:r>
              <a:rPr lang="en-US" sz="2400" dirty="0" smtClean="0">
                <a:solidFill>
                  <a:srgbClr val="FFC000"/>
                </a:solidFill>
              </a:rPr>
              <a:t>Enroll Here:</a:t>
            </a:r>
          </a:p>
          <a:p>
            <a:pPr algn="ctr"/>
            <a:r>
              <a:rPr lang="en-US" sz="2400" dirty="0" smtClean="0">
                <a:solidFill>
                  <a:srgbClr val="FFC000"/>
                </a:solidFill>
              </a:rPr>
              <a:t>www.modernwellness.com/how-to-enroll-with-doterra</a:t>
            </a:r>
            <a:endParaRPr lang="en-US" sz="2400" dirty="0">
              <a:solidFill>
                <a:srgbClr val="FFC000"/>
              </a:solidFill>
            </a:endParaRPr>
          </a:p>
        </p:txBody>
      </p:sp>
    </p:spTree>
    <p:extLst>
      <p:ext uri="{BB962C8B-B14F-4D97-AF65-F5344CB8AC3E}">
        <p14:creationId xmlns:p14="http://schemas.microsoft.com/office/powerpoint/2010/main" val="7555328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err="1" smtClean="0">
                <a:solidFill>
                  <a:schemeClr val="bg1"/>
                </a:solidFill>
              </a:rPr>
              <a:t>Why</a:t>
            </a:r>
            <a:r>
              <a:rPr lang="fr-CA" dirty="0" smtClean="0">
                <a:solidFill>
                  <a:schemeClr val="bg1"/>
                </a:solidFill>
              </a:rPr>
              <a:t> </a:t>
            </a:r>
            <a:r>
              <a:rPr lang="fr-CA" dirty="0" err="1" smtClean="0">
                <a:solidFill>
                  <a:schemeClr val="bg1"/>
                </a:solidFill>
              </a:rPr>
              <a:t>doTERRA</a:t>
            </a:r>
            <a:r>
              <a:rPr lang="fr-CA" dirty="0" smtClean="0">
                <a:solidFill>
                  <a:schemeClr val="bg1"/>
                </a:solidFill>
              </a:rPr>
              <a:t>?</a:t>
            </a:r>
            <a:endParaRPr lang="fr-CA" dirty="0">
              <a:solidFill>
                <a:schemeClr val="bg1"/>
              </a:solidFill>
            </a:endParaRPr>
          </a:p>
        </p:txBody>
      </p:sp>
      <p:sp>
        <p:nvSpPr>
          <p:cNvPr id="14" name="TextBox 13"/>
          <p:cNvSpPr txBox="1"/>
          <p:nvPr/>
        </p:nvSpPr>
        <p:spPr>
          <a:xfrm>
            <a:off x="2143643" y="894332"/>
            <a:ext cx="4856714" cy="369332"/>
          </a:xfrm>
          <a:prstGeom prst="rect">
            <a:avLst/>
          </a:prstGeom>
          <a:noFill/>
        </p:spPr>
        <p:txBody>
          <a:bodyPr wrap="none" rtlCol="0">
            <a:spAutoFit/>
          </a:bodyPr>
          <a:lstStyle/>
          <a:p>
            <a:r>
              <a:rPr lang="en-US" dirty="0" smtClean="0">
                <a:solidFill>
                  <a:schemeClr val="bg1"/>
                </a:solidFill>
              </a:rPr>
              <a:t>Can you really make money sharing essential oils?</a:t>
            </a:r>
            <a:endParaRPr lang="en-US" dirty="0">
              <a:solidFill>
                <a:schemeClr val="bg1"/>
              </a:solidFill>
            </a:endParaRPr>
          </a:p>
        </p:txBody>
      </p:sp>
      <p:pic>
        <p:nvPicPr>
          <p:cNvPr id="4" name="Picture 2" descr="http://debbie.myoilbusinessopportunity.com/img/man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8" y="3616325"/>
            <a:ext cx="3810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doterratools.com/logos/cptg_logo/CPTG_color_m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7688" y="1978025"/>
            <a:ext cx="4598987"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rcRect l="-569" t="35934" r="569" b="-427"/>
          <a:stretch>
            <a:fillRect/>
          </a:stretch>
        </p:blipFill>
        <p:spPr bwMode="auto">
          <a:xfrm>
            <a:off x="4487068" y="4648200"/>
            <a:ext cx="43402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344612" y="2978150"/>
            <a:ext cx="1736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r>
              <a:rPr lang="en-US" sz="2000"/>
              <a:t>Retention Rate</a:t>
            </a:r>
          </a:p>
        </p:txBody>
      </p:sp>
      <p:sp>
        <p:nvSpPr>
          <p:cNvPr id="8" name="TextBox 7"/>
          <p:cNvSpPr txBox="1"/>
          <p:nvPr/>
        </p:nvSpPr>
        <p:spPr>
          <a:xfrm>
            <a:off x="1143000" y="1952625"/>
            <a:ext cx="3125787" cy="1322387"/>
          </a:xfrm>
          <a:prstGeom prst="rect">
            <a:avLst/>
          </a:prstGeom>
          <a:noFill/>
        </p:spPr>
        <p:txBody>
          <a:bodyPr>
            <a:spAutoFit/>
          </a:bodyPr>
          <a:lstStyle/>
          <a:p>
            <a:pPr eaLnBrk="1" hangingPunct="1">
              <a:defRPr/>
            </a:pPr>
            <a:r>
              <a:rPr lang="en-US" sz="8000" dirty="0">
                <a:solidFill>
                  <a:schemeClr val="accent4">
                    <a:lumMod val="60000"/>
                    <a:lumOff val="40000"/>
                  </a:schemeClr>
                </a:solidFill>
              </a:rPr>
              <a:t>65%</a:t>
            </a:r>
          </a:p>
        </p:txBody>
      </p:sp>
      <p:pic>
        <p:nvPicPr>
          <p:cNvPr id="3" name="Picture 2"/>
          <p:cNvPicPr>
            <a:picLocks noChangeAspect="1"/>
          </p:cNvPicPr>
          <p:nvPr/>
        </p:nvPicPr>
        <p:blipFill>
          <a:blip r:embed="rId7"/>
          <a:stretch>
            <a:fillRect/>
          </a:stretch>
        </p:blipFill>
        <p:spPr>
          <a:xfrm>
            <a:off x="5615522" y="2596885"/>
            <a:ext cx="2341046" cy="1690756"/>
          </a:xfrm>
          <a:prstGeom prst="rect">
            <a:avLst/>
          </a:prstGeom>
        </p:spPr>
      </p:pic>
    </p:spTree>
    <p:extLst>
      <p:ext uri="{BB962C8B-B14F-4D97-AF65-F5344CB8AC3E}">
        <p14:creationId xmlns:p14="http://schemas.microsoft.com/office/powerpoint/2010/main" val="251119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425" y="69850"/>
            <a:ext cx="8897938"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53981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101</a:t>
            </a:r>
            <a:endParaRPr lang="fr-CA" dirty="0">
              <a:solidFill>
                <a:schemeClr val="bg1"/>
              </a:solidFill>
            </a:endParaRPr>
          </a:p>
        </p:txBody>
      </p:sp>
      <p:sp>
        <p:nvSpPr>
          <p:cNvPr id="11" name="Rectangle 3"/>
          <p:cNvSpPr>
            <a:spLocks noChangeArrowheads="1"/>
          </p:cNvSpPr>
          <p:nvPr/>
        </p:nvSpPr>
        <p:spPr bwMode="auto">
          <a:xfrm>
            <a:off x="228600" y="3124200"/>
            <a:ext cx="559911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sz="2400" dirty="0"/>
              <a:t> • Made </a:t>
            </a:r>
            <a:r>
              <a:rPr lang="en-US" sz="2400" dirty="0" smtClean="0"/>
              <a:t>with synthetic chemicals</a:t>
            </a:r>
            <a:endParaRPr lang="en-US" sz="2400" dirty="0"/>
          </a:p>
          <a:p>
            <a:pPr eaLnBrk="1" hangingPunct="1">
              <a:spcBef>
                <a:spcPct val="0"/>
              </a:spcBef>
              <a:buFontTx/>
              <a:buNone/>
            </a:pPr>
            <a:endParaRPr lang="en-US" sz="2400" dirty="0"/>
          </a:p>
          <a:p>
            <a:pPr eaLnBrk="1" hangingPunct="1">
              <a:spcBef>
                <a:spcPct val="0"/>
              </a:spcBef>
              <a:buFontTx/>
              <a:buNone/>
            </a:pPr>
            <a:r>
              <a:rPr lang="en-US" sz="2400" dirty="0"/>
              <a:t> • </a:t>
            </a:r>
            <a:r>
              <a:rPr lang="en-US" sz="2400" dirty="0" smtClean="0"/>
              <a:t>Vast amounts of side effects</a:t>
            </a:r>
            <a:endParaRPr lang="en-US" sz="2400" dirty="0"/>
          </a:p>
          <a:p>
            <a:pPr eaLnBrk="1" hangingPunct="1">
              <a:spcBef>
                <a:spcPct val="0"/>
              </a:spcBef>
              <a:buFontTx/>
              <a:buNone/>
            </a:pPr>
            <a:endParaRPr lang="en-US" sz="2400" dirty="0"/>
          </a:p>
          <a:p>
            <a:pPr eaLnBrk="1" hangingPunct="1">
              <a:spcBef>
                <a:spcPct val="0"/>
              </a:spcBef>
              <a:buFontTx/>
              <a:buNone/>
            </a:pPr>
            <a:r>
              <a:rPr lang="en-US" sz="2400" dirty="0"/>
              <a:t> • </a:t>
            </a:r>
            <a:r>
              <a:rPr lang="en-US" sz="2400" dirty="0" smtClean="0"/>
              <a:t>Mask Symptoms</a:t>
            </a:r>
            <a:endParaRPr lang="en-US" sz="2400" dirty="0"/>
          </a:p>
          <a:p>
            <a:pPr eaLnBrk="1" hangingPunct="1">
              <a:spcBef>
                <a:spcPct val="0"/>
              </a:spcBef>
              <a:buFontTx/>
              <a:buNone/>
            </a:pPr>
            <a:endParaRPr lang="en-US" sz="2400" dirty="0"/>
          </a:p>
          <a:p>
            <a:pPr eaLnBrk="1" hangingPunct="1">
              <a:spcBef>
                <a:spcPct val="0"/>
              </a:spcBef>
              <a:buFontTx/>
              <a:buNone/>
            </a:pPr>
            <a:r>
              <a:rPr lang="en-US" sz="2400" dirty="0"/>
              <a:t> • </a:t>
            </a:r>
            <a:r>
              <a:rPr lang="en-US" sz="2400" dirty="0" smtClean="0"/>
              <a:t>$3.8 Trillion Spent Per Year in the U.S.</a:t>
            </a:r>
            <a:endParaRPr lang="en-US" sz="2400" dirty="0"/>
          </a:p>
        </p:txBody>
      </p:sp>
      <p:pic>
        <p:nvPicPr>
          <p:cNvPr id="12" name="Picture 9" descr="medical-healthcare"/>
          <p:cNvPicPr>
            <a:picLocks noChangeAspect="1" noChangeArrowheads="1"/>
          </p:cNvPicPr>
          <p:nvPr/>
        </p:nvPicPr>
        <p:blipFill>
          <a:blip r:embed="rId3" cstate="print">
            <a:extLst>
              <a:ext uri="{28A0092B-C50C-407E-A947-70E740481C1C}">
                <a14:useLocalDpi xmlns:a14="http://schemas.microsoft.com/office/drawing/2010/main" val="0"/>
              </a:ext>
            </a:extLst>
          </a:blip>
          <a:srcRect l="12933"/>
          <a:stretch>
            <a:fillRect/>
          </a:stretch>
        </p:blipFill>
        <p:spPr bwMode="auto">
          <a:xfrm>
            <a:off x="5869516" y="2634228"/>
            <a:ext cx="31845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092122" y="914400"/>
            <a:ext cx="5067156" cy="369332"/>
          </a:xfrm>
          <a:prstGeom prst="rect">
            <a:avLst/>
          </a:prstGeom>
          <a:noFill/>
        </p:spPr>
        <p:txBody>
          <a:bodyPr wrap="none" rtlCol="0">
            <a:spAutoFit/>
          </a:bodyPr>
          <a:lstStyle/>
          <a:p>
            <a:r>
              <a:rPr lang="en-US" dirty="0" smtClean="0">
                <a:solidFill>
                  <a:schemeClr val="bg1"/>
                </a:solidFill>
              </a:rPr>
              <a:t>Why use essential oils instead of Modern Medicine?</a:t>
            </a:r>
            <a:endParaRPr lang="en-US" dirty="0">
              <a:solidFill>
                <a:schemeClr val="bg1"/>
              </a:solidFill>
            </a:endParaRPr>
          </a:p>
        </p:txBody>
      </p:sp>
    </p:spTree>
    <p:extLst>
      <p:ext uri="{BB962C8B-B14F-4D97-AF65-F5344CB8AC3E}">
        <p14:creationId xmlns:p14="http://schemas.microsoft.com/office/powerpoint/2010/main" val="25521561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238" y="46038"/>
            <a:ext cx="8910637"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7300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err="1" smtClean="0">
                <a:solidFill>
                  <a:schemeClr val="bg1"/>
                </a:solidFill>
              </a:rPr>
              <a:t>Why</a:t>
            </a:r>
            <a:r>
              <a:rPr lang="fr-CA" dirty="0" smtClean="0">
                <a:solidFill>
                  <a:schemeClr val="bg1"/>
                </a:solidFill>
              </a:rPr>
              <a:t> </a:t>
            </a:r>
            <a:r>
              <a:rPr lang="fr-CA" dirty="0" err="1" smtClean="0">
                <a:solidFill>
                  <a:schemeClr val="bg1"/>
                </a:solidFill>
              </a:rPr>
              <a:t>doTERRA</a:t>
            </a:r>
            <a:r>
              <a:rPr lang="fr-CA" dirty="0" smtClean="0">
                <a:solidFill>
                  <a:schemeClr val="bg1"/>
                </a:solidFill>
              </a:rPr>
              <a:t>?</a:t>
            </a:r>
            <a:endParaRPr lang="fr-CA" dirty="0">
              <a:solidFill>
                <a:schemeClr val="bg1"/>
              </a:solidFill>
            </a:endParaRPr>
          </a:p>
        </p:txBody>
      </p:sp>
      <p:sp>
        <p:nvSpPr>
          <p:cNvPr id="14" name="TextBox 13"/>
          <p:cNvSpPr txBox="1"/>
          <p:nvPr/>
        </p:nvSpPr>
        <p:spPr>
          <a:xfrm>
            <a:off x="2768429" y="852670"/>
            <a:ext cx="3607141" cy="369332"/>
          </a:xfrm>
          <a:prstGeom prst="rect">
            <a:avLst/>
          </a:prstGeom>
          <a:noFill/>
        </p:spPr>
        <p:txBody>
          <a:bodyPr wrap="none" rtlCol="0">
            <a:spAutoFit/>
          </a:bodyPr>
          <a:lstStyle/>
          <a:p>
            <a:r>
              <a:rPr lang="en-US" dirty="0" smtClean="0">
                <a:solidFill>
                  <a:schemeClr val="bg1"/>
                </a:solidFill>
              </a:rPr>
              <a:t>Average Leadership Income for 2013</a:t>
            </a:r>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751273152"/>
              </p:ext>
            </p:extLst>
          </p:nvPr>
        </p:nvGraphicFramePr>
        <p:xfrm>
          <a:off x="469899" y="2590800"/>
          <a:ext cx="8216901" cy="3595690"/>
        </p:xfrm>
        <a:graphic>
          <a:graphicData uri="http://schemas.openxmlformats.org/drawingml/2006/table">
            <a:tbl>
              <a:tblPr firstRow="1" bandRow="1">
                <a:tableStyleId>{5C22544A-7EE6-4342-B048-85BDC9FD1C3A}</a:tableStyleId>
              </a:tblPr>
              <a:tblGrid>
                <a:gridCol w="2738967"/>
                <a:gridCol w="2738967"/>
                <a:gridCol w="2738967"/>
              </a:tblGrid>
              <a:tr h="513670">
                <a:tc>
                  <a:txBody>
                    <a:bodyPr/>
                    <a:lstStyle/>
                    <a:p>
                      <a:r>
                        <a:rPr lang="en-US" sz="1800" dirty="0" smtClean="0"/>
                        <a:t>Rank</a:t>
                      </a:r>
                      <a:endParaRPr lang="en-US" sz="1800" dirty="0"/>
                    </a:p>
                  </a:txBody>
                  <a:tcPr marL="91436" marR="91436" marT="45718" marB="45718"/>
                </a:tc>
                <a:tc>
                  <a:txBody>
                    <a:bodyPr/>
                    <a:lstStyle/>
                    <a:p>
                      <a:r>
                        <a:rPr lang="en-US" sz="1800" dirty="0" smtClean="0"/>
                        <a:t>Average</a:t>
                      </a:r>
                      <a:r>
                        <a:rPr lang="en-US" sz="1800" baseline="0" dirty="0" smtClean="0"/>
                        <a:t> Annual Earnings</a:t>
                      </a:r>
                      <a:endParaRPr lang="en-US" sz="1800" dirty="0"/>
                    </a:p>
                  </a:txBody>
                  <a:tcPr marL="91436" marR="91436" marT="45718" marB="45718"/>
                </a:tc>
                <a:tc>
                  <a:txBody>
                    <a:bodyPr/>
                    <a:lstStyle/>
                    <a:p>
                      <a:r>
                        <a:rPr lang="en-US" sz="1800" dirty="0" smtClean="0"/>
                        <a:t>Percent of Leaders</a:t>
                      </a:r>
                      <a:endParaRPr lang="en-US" sz="1800" dirty="0"/>
                    </a:p>
                  </a:txBody>
                  <a:tcPr marL="91436" marR="91436" marT="45718" marB="45718"/>
                </a:tc>
              </a:tr>
              <a:tr h="513670">
                <a:tc>
                  <a:txBody>
                    <a:bodyPr/>
                    <a:lstStyle/>
                    <a:p>
                      <a:r>
                        <a:rPr lang="en-US" sz="1800" dirty="0" smtClean="0"/>
                        <a:t>Silver</a:t>
                      </a:r>
                      <a:endParaRPr lang="en-US" sz="1800" dirty="0"/>
                    </a:p>
                  </a:txBody>
                  <a:tcPr marL="91436" marR="91436" marT="45718" marB="45718"/>
                </a:tc>
                <a:tc>
                  <a:txBody>
                    <a:bodyPr/>
                    <a:lstStyle/>
                    <a:p>
                      <a:r>
                        <a:rPr lang="en-US" sz="1800" dirty="0" smtClean="0"/>
                        <a:t>$26,000</a:t>
                      </a:r>
                      <a:endParaRPr lang="en-US" sz="1800" dirty="0"/>
                    </a:p>
                  </a:txBody>
                  <a:tcPr marL="91436" marR="91436" marT="45718" marB="45718"/>
                </a:tc>
                <a:tc>
                  <a:txBody>
                    <a:bodyPr/>
                    <a:lstStyle/>
                    <a:p>
                      <a:r>
                        <a:rPr lang="en-US" sz="1800" dirty="0" smtClean="0"/>
                        <a:t>62%</a:t>
                      </a:r>
                      <a:endParaRPr lang="en-US" sz="1800" dirty="0"/>
                    </a:p>
                  </a:txBody>
                  <a:tcPr marL="91436" marR="91436" marT="45718" marB="45718"/>
                </a:tc>
              </a:tr>
              <a:tr h="513670">
                <a:tc>
                  <a:txBody>
                    <a:bodyPr/>
                    <a:lstStyle/>
                    <a:p>
                      <a:r>
                        <a:rPr lang="en-US" sz="1800" dirty="0" smtClean="0"/>
                        <a:t>Gold</a:t>
                      </a:r>
                      <a:endParaRPr lang="en-US" sz="1800" dirty="0"/>
                    </a:p>
                  </a:txBody>
                  <a:tcPr marL="91436" marR="91436" marT="45718" marB="45718"/>
                </a:tc>
                <a:tc>
                  <a:txBody>
                    <a:bodyPr/>
                    <a:lstStyle/>
                    <a:p>
                      <a:r>
                        <a:rPr lang="en-US" sz="1800" dirty="0" smtClean="0"/>
                        <a:t>$57,000</a:t>
                      </a:r>
                      <a:endParaRPr lang="en-US" sz="1800" dirty="0"/>
                    </a:p>
                  </a:txBody>
                  <a:tcPr marL="91436" marR="91436" marT="45718" marB="45718"/>
                </a:tc>
                <a:tc>
                  <a:txBody>
                    <a:bodyPr/>
                    <a:lstStyle/>
                    <a:p>
                      <a:r>
                        <a:rPr lang="en-US" sz="1800" dirty="0" smtClean="0"/>
                        <a:t>22%</a:t>
                      </a:r>
                      <a:endParaRPr lang="en-US" sz="1800" dirty="0"/>
                    </a:p>
                  </a:txBody>
                  <a:tcPr marL="91436" marR="91436" marT="45718" marB="45718"/>
                </a:tc>
              </a:tr>
              <a:tr h="513670">
                <a:tc>
                  <a:txBody>
                    <a:bodyPr/>
                    <a:lstStyle/>
                    <a:p>
                      <a:r>
                        <a:rPr lang="en-US" sz="1800" dirty="0" smtClean="0"/>
                        <a:t>Platinum</a:t>
                      </a:r>
                      <a:endParaRPr lang="en-US" sz="1800" dirty="0"/>
                    </a:p>
                  </a:txBody>
                  <a:tcPr marL="91436" marR="91436" marT="45718" marB="45718"/>
                </a:tc>
                <a:tc>
                  <a:txBody>
                    <a:bodyPr/>
                    <a:lstStyle/>
                    <a:p>
                      <a:r>
                        <a:rPr lang="en-US" sz="1800" dirty="0" smtClean="0"/>
                        <a:t>$106,000</a:t>
                      </a:r>
                      <a:endParaRPr lang="en-US" sz="1800" dirty="0"/>
                    </a:p>
                  </a:txBody>
                  <a:tcPr marL="91436" marR="91436" marT="45718" marB="45718"/>
                </a:tc>
                <a:tc>
                  <a:txBody>
                    <a:bodyPr/>
                    <a:lstStyle/>
                    <a:p>
                      <a:r>
                        <a:rPr lang="en-US" sz="1800" dirty="0" smtClean="0"/>
                        <a:t>5%</a:t>
                      </a:r>
                      <a:endParaRPr lang="en-US" sz="1800" dirty="0"/>
                    </a:p>
                  </a:txBody>
                  <a:tcPr marL="91436" marR="91436" marT="45718" marB="45718"/>
                </a:tc>
              </a:tr>
              <a:tr h="513670">
                <a:tc>
                  <a:txBody>
                    <a:bodyPr/>
                    <a:lstStyle/>
                    <a:p>
                      <a:r>
                        <a:rPr lang="en-US" sz="1800" dirty="0" smtClean="0"/>
                        <a:t>Diamond</a:t>
                      </a:r>
                      <a:endParaRPr lang="en-US" sz="1800" dirty="0"/>
                    </a:p>
                  </a:txBody>
                  <a:tcPr marL="91436" marR="91436" marT="45718" marB="45718"/>
                </a:tc>
                <a:tc>
                  <a:txBody>
                    <a:bodyPr/>
                    <a:lstStyle/>
                    <a:p>
                      <a:r>
                        <a:rPr lang="en-US" sz="1800" dirty="0" smtClean="0"/>
                        <a:t>$203,000</a:t>
                      </a:r>
                      <a:endParaRPr lang="en-US" sz="1800" dirty="0"/>
                    </a:p>
                  </a:txBody>
                  <a:tcPr marL="91436" marR="91436" marT="45718" marB="45718"/>
                </a:tc>
                <a:tc>
                  <a:txBody>
                    <a:bodyPr/>
                    <a:lstStyle/>
                    <a:p>
                      <a:r>
                        <a:rPr lang="en-US" sz="1800" dirty="0" smtClean="0"/>
                        <a:t>8%</a:t>
                      </a:r>
                      <a:endParaRPr lang="en-US" sz="1800" dirty="0"/>
                    </a:p>
                  </a:txBody>
                  <a:tcPr marL="91436" marR="91436" marT="45718" marB="45718"/>
                </a:tc>
              </a:tr>
              <a:tr h="513670">
                <a:tc>
                  <a:txBody>
                    <a:bodyPr/>
                    <a:lstStyle/>
                    <a:p>
                      <a:r>
                        <a:rPr lang="en-US" sz="1800" dirty="0" smtClean="0"/>
                        <a:t>Blue Diamond</a:t>
                      </a:r>
                      <a:endParaRPr lang="en-US" sz="1800" dirty="0"/>
                    </a:p>
                  </a:txBody>
                  <a:tcPr marL="91436" marR="91436" marT="45718" marB="45718"/>
                </a:tc>
                <a:tc>
                  <a:txBody>
                    <a:bodyPr/>
                    <a:lstStyle/>
                    <a:p>
                      <a:r>
                        <a:rPr lang="en-US" sz="1800" dirty="0" smtClean="0"/>
                        <a:t>$499,000</a:t>
                      </a:r>
                      <a:endParaRPr lang="en-US" sz="1800" dirty="0"/>
                    </a:p>
                  </a:txBody>
                  <a:tcPr marL="91436" marR="91436" marT="45718" marB="45718"/>
                </a:tc>
                <a:tc>
                  <a:txBody>
                    <a:bodyPr/>
                    <a:lstStyle/>
                    <a:p>
                      <a:r>
                        <a:rPr lang="en-US" sz="1800" dirty="0" smtClean="0"/>
                        <a:t>2%</a:t>
                      </a:r>
                      <a:endParaRPr lang="en-US" sz="1800" dirty="0"/>
                    </a:p>
                  </a:txBody>
                  <a:tcPr marL="91436" marR="91436" marT="45718" marB="45718"/>
                </a:tc>
              </a:tr>
              <a:tr h="513670">
                <a:tc>
                  <a:txBody>
                    <a:bodyPr/>
                    <a:lstStyle/>
                    <a:p>
                      <a:r>
                        <a:rPr lang="en-US" sz="1800" dirty="0" smtClean="0"/>
                        <a:t>Presidential Diamond</a:t>
                      </a:r>
                      <a:endParaRPr lang="en-US" sz="1800" dirty="0"/>
                    </a:p>
                  </a:txBody>
                  <a:tcPr marL="91436" marR="91436" marT="45718" marB="45718"/>
                </a:tc>
                <a:tc>
                  <a:txBody>
                    <a:bodyPr/>
                    <a:lstStyle/>
                    <a:p>
                      <a:r>
                        <a:rPr lang="en-US" sz="1800" dirty="0" smtClean="0"/>
                        <a:t>$1,372,000</a:t>
                      </a:r>
                      <a:endParaRPr lang="en-US" sz="1800" dirty="0"/>
                    </a:p>
                  </a:txBody>
                  <a:tcPr marL="91436" marR="91436" marT="45718" marB="45718"/>
                </a:tc>
                <a:tc>
                  <a:txBody>
                    <a:bodyPr/>
                    <a:lstStyle/>
                    <a:p>
                      <a:r>
                        <a:rPr lang="en-US" sz="1800" dirty="0" smtClean="0"/>
                        <a:t>1%</a:t>
                      </a:r>
                      <a:endParaRPr lang="en-US" sz="1800" dirty="0"/>
                    </a:p>
                  </a:txBody>
                  <a:tcPr marL="91436" marR="91436" marT="45718" marB="45718"/>
                </a:tc>
              </a:tr>
            </a:tbl>
          </a:graphicData>
        </a:graphic>
      </p:graphicFrame>
    </p:spTree>
    <p:extLst>
      <p:ext uri="{BB962C8B-B14F-4D97-AF65-F5344CB8AC3E}">
        <p14:creationId xmlns:p14="http://schemas.microsoft.com/office/powerpoint/2010/main" val="28122535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err="1" smtClean="0">
                <a:solidFill>
                  <a:schemeClr val="bg1"/>
                </a:solidFill>
              </a:rPr>
              <a:t>Connect</a:t>
            </a:r>
            <a:r>
              <a:rPr lang="fr-CA" dirty="0" smtClean="0">
                <a:solidFill>
                  <a:schemeClr val="bg1"/>
                </a:solidFill>
              </a:rPr>
              <a:t> </a:t>
            </a:r>
            <a:r>
              <a:rPr lang="fr-CA" dirty="0" err="1" smtClean="0">
                <a:solidFill>
                  <a:schemeClr val="bg1"/>
                </a:solidFill>
              </a:rPr>
              <a:t>With</a:t>
            </a:r>
            <a:r>
              <a:rPr lang="fr-CA" dirty="0" smtClean="0">
                <a:solidFill>
                  <a:schemeClr val="bg1"/>
                </a:solidFill>
              </a:rPr>
              <a:t> Us</a:t>
            </a:r>
            <a:endParaRPr lang="fr-CA" dirty="0">
              <a:solidFill>
                <a:schemeClr val="bg1"/>
              </a:solidFill>
            </a:endParaRPr>
          </a:p>
        </p:txBody>
      </p:sp>
      <p:sp>
        <p:nvSpPr>
          <p:cNvPr id="14" name="TextBox 13"/>
          <p:cNvSpPr txBox="1"/>
          <p:nvPr/>
        </p:nvSpPr>
        <p:spPr>
          <a:xfrm>
            <a:off x="3232723" y="877499"/>
            <a:ext cx="2586477" cy="369332"/>
          </a:xfrm>
          <a:prstGeom prst="rect">
            <a:avLst/>
          </a:prstGeom>
          <a:noFill/>
        </p:spPr>
        <p:txBody>
          <a:bodyPr wrap="none" rtlCol="0">
            <a:spAutoFit/>
          </a:bodyPr>
          <a:lstStyle/>
          <a:p>
            <a:r>
              <a:rPr lang="en-US" dirty="0" smtClean="0">
                <a:solidFill>
                  <a:schemeClr val="bg1"/>
                </a:solidFill>
              </a:rPr>
              <a:t>It’s so easy to get started!</a:t>
            </a:r>
            <a:endParaRPr lang="en-US" dirty="0">
              <a:solidFill>
                <a:schemeClr val="bg1"/>
              </a:solidFill>
            </a:endParaRPr>
          </a:p>
        </p:txBody>
      </p:sp>
      <p:sp>
        <p:nvSpPr>
          <p:cNvPr id="5" name="Rectangle 12"/>
          <p:cNvSpPr>
            <a:spLocks noChangeArrowheads="1"/>
          </p:cNvSpPr>
          <p:nvPr/>
        </p:nvSpPr>
        <p:spPr bwMode="auto">
          <a:xfrm>
            <a:off x="3105150" y="4278312"/>
            <a:ext cx="4178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sz="1600" dirty="0"/>
              <a:t>www.facebook.com/ModernWellnessForYou</a:t>
            </a:r>
          </a:p>
        </p:txBody>
      </p:sp>
      <p:pic>
        <p:nvPicPr>
          <p:cNvPr id="6" name="Picture 13" descr="Modern-Wellness-Logo-ConceptV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2176934"/>
            <a:ext cx="34036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logo_twitter_v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0175" y="4783137"/>
            <a:ext cx="4349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logo-facebo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70175" y="4219575"/>
            <a:ext cx="4349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16" descr="Z"/>
          <p:cNvSpPr>
            <a:spLocks noChangeAspect="1" noChangeArrowheads="1"/>
          </p:cNvSpPr>
          <p:nvPr/>
        </p:nvSpPr>
        <p:spPr bwMode="auto">
          <a:xfrm>
            <a:off x="4659312" y="421270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sz="1400"/>
          </a:p>
        </p:txBody>
      </p:sp>
      <p:sp>
        <p:nvSpPr>
          <p:cNvPr id="10" name="AutoShape 17" descr="Z"/>
          <p:cNvSpPr>
            <a:spLocks noChangeAspect="1" noChangeArrowheads="1"/>
          </p:cNvSpPr>
          <p:nvPr/>
        </p:nvSpPr>
        <p:spPr bwMode="auto">
          <a:xfrm>
            <a:off x="4659312" y="421270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sz="1400"/>
          </a:p>
        </p:txBody>
      </p:sp>
      <p:pic>
        <p:nvPicPr>
          <p:cNvPr id="11" name="Picture 18" descr="Pinterest-Logo-Vector-by-Jon-Bennallick-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0" y="53625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9"/>
          <p:cNvSpPr>
            <a:spLocks noChangeArrowheads="1"/>
          </p:cNvSpPr>
          <p:nvPr/>
        </p:nvSpPr>
        <p:spPr bwMode="auto">
          <a:xfrm>
            <a:off x="3105150" y="4832350"/>
            <a:ext cx="2882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sz="1600"/>
              <a:t>twitter.com/ModernWellnessU</a:t>
            </a:r>
          </a:p>
        </p:txBody>
      </p:sp>
      <p:sp>
        <p:nvSpPr>
          <p:cNvPr id="13" name="Rectangle 20"/>
          <p:cNvSpPr>
            <a:spLocks noChangeArrowheads="1"/>
          </p:cNvSpPr>
          <p:nvPr/>
        </p:nvSpPr>
        <p:spPr bwMode="auto">
          <a:xfrm>
            <a:off x="3121025" y="5408612"/>
            <a:ext cx="33607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sz="1600"/>
              <a:t>pinterest.com/modernwellness</a:t>
            </a:r>
          </a:p>
        </p:txBody>
      </p:sp>
      <p:sp>
        <p:nvSpPr>
          <p:cNvPr id="15" name="Rectangle 12"/>
          <p:cNvSpPr>
            <a:spLocks noChangeArrowheads="1"/>
          </p:cNvSpPr>
          <p:nvPr/>
        </p:nvSpPr>
        <p:spPr bwMode="auto">
          <a:xfrm>
            <a:off x="3105150" y="3662417"/>
            <a:ext cx="32540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sz="1600" dirty="0" smtClean="0"/>
              <a:t>www.youtube.com/ModernWellness</a:t>
            </a:r>
            <a:endParaRPr lang="en-US" sz="1600" dirty="0"/>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7000" y="3581400"/>
            <a:ext cx="457200" cy="457200"/>
          </a:xfrm>
          <a:prstGeom prst="rect">
            <a:avLst/>
          </a:prstGeom>
        </p:spPr>
      </p:pic>
      <p:sp>
        <p:nvSpPr>
          <p:cNvPr id="17" name="Rectangle 12"/>
          <p:cNvSpPr>
            <a:spLocks noChangeArrowheads="1"/>
          </p:cNvSpPr>
          <p:nvPr/>
        </p:nvSpPr>
        <p:spPr bwMode="auto">
          <a:xfrm>
            <a:off x="4393017" y="2237537"/>
            <a:ext cx="340484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sz="1800" dirty="0" smtClean="0"/>
              <a:t>801-448-6531</a:t>
            </a:r>
          </a:p>
          <a:p>
            <a:pPr algn="ctr" eaLnBrk="1" hangingPunct="1">
              <a:spcBef>
                <a:spcPct val="0"/>
              </a:spcBef>
              <a:buFontTx/>
              <a:buNone/>
            </a:pPr>
            <a:r>
              <a:rPr lang="en-US" sz="1800" dirty="0" smtClean="0"/>
              <a:t>behealthy@modern-wellness.com</a:t>
            </a:r>
          </a:p>
          <a:p>
            <a:pPr algn="ctr" eaLnBrk="1" hangingPunct="1">
              <a:spcBef>
                <a:spcPct val="0"/>
              </a:spcBef>
              <a:buFontTx/>
              <a:buNone/>
            </a:pPr>
            <a:r>
              <a:rPr lang="en-US" sz="1800" dirty="0" smtClean="0"/>
              <a:t>www.modernwellness.com</a:t>
            </a:r>
          </a:p>
          <a:p>
            <a:pPr eaLnBrk="1" hangingPunct="1">
              <a:spcBef>
                <a:spcPct val="0"/>
              </a:spcBef>
              <a:buFontTx/>
              <a:buNone/>
            </a:pPr>
            <a:endParaRPr lang="en-US" sz="1800" dirty="0" smtClean="0"/>
          </a:p>
        </p:txBody>
      </p:sp>
      <p:sp>
        <p:nvSpPr>
          <p:cNvPr id="16" name="TextBox 15"/>
          <p:cNvSpPr txBox="1"/>
          <p:nvPr/>
        </p:nvSpPr>
        <p:spPr>
          <a:xfrm>
            <a:off x="1005470" y="5820148"/>
            <a:ext cx="7082260" cy="830997"/>
          </a:xfrm>
          <a:prstGeom prst="rect">
            <a:avLst/>
          </a:prstGeom>
          <a:noFill/>
        </p:spPr>
        <p:txBody>
          <a:bodyPr wrap="none" rtlCol="0">
            <a:spAutoFit/>
          </a:bodyPr>
          <a:lstStyle/>
          <a:p>
            <a:pPr algn="ctr"/>
            <a:r>
              <a:rPr lang="en-US" sz="2400" dirty="0" smtClean="0">
                <a:solidFill>
                  <a:srgbClr val="FFC000"/>
                </a:solidFill>
              </a:rPr>
              <a:t>Enroll Here:</a:t>
            </a:r>
          </a:p>
          <a:p>
            <a:pPr algn="ctr"/>
            <a:r>
              <a:rPr lang="en-US" sz="2400" dirty="0" smtClean="0">
                <a:solidFill>
                  <a:srgbClr val="FFC000"/>
                </a:solidFill>
              </a:rPr>
              <a:t>www.modernwellness.com/how-to-enroll-with-doterra</a:t>
            </a:r>
            <a:endParaRPr lang="en-US" sz="2400" dirty="0">
              <a:solidFill>
                <a:srgbClr val="FFC000"/>
              </a:solidFill>
            </a:endParaRPr>
          </a:p>
        </p:txBody>
      </p:sp>
    </p:spTree>
    <p:extLst>
      <p:ext uri="{BB962C8B-B14F-4D97-AF65-F5344CB8AC3E}">
        <p14:creationId xmlns:p14="http://schemas.microsoft.com/office/powerpoint/2010/main" val="939275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101</a:t>
            </a:r>
            <a:endParaRPr lang="fr-CA" dirty="0">
              <a:solidFill>
                <a:schemeClr val="bg1"/>
              </a:solidFill>
            </a:endParaRPr>
          </a:p>
        </p:txBody>
      </p:sp>
      <p:sp>
        <p:nvSpPr>
          <p:cNvPr id="14" name="TextBox 13"/>
          <p:cNvSpPr txBox="1"/>
          <p:nvPr/>
        </p:nvSpPr>
        <p:spPr>
          <a:xfrm>
            <a:off x="2092122" y="914400"/>
            <a:ext cx="5067156" cy="369332"/>
          </a:xfrm>
          <a:prstGeom prst="rect">
            <a:avLst/>
          </a:prstGeom>
          <a:noFill/>
        </p:spPr>
        <p:txBody>
          <a:bodyPr wrap="none" rtlCol="0">
            <a:spAutoFit/>
          </a:bodyPr>
          <a:lstStyle/>
          <a:p>
            <a:r>
              <a:rPr lang="en-US" dirty="0" smtClean="0">
                <a:solidFill>
                  <a:schemeClr val="bg1"/>
                </a:solidFill>
              </a:rPr>
              <a:t>Why use essential oils instead of Modern Medicine?</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0" y="1828800"/>
            <a:ext cx="3905250" cy="3124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3962400"/>
            <a:ext cx="3352800" cy="2346960"/>
          </a:xfrm>
          <a:prstGeom prst="rect">
            <a:avLst/>
          </a:prstGeom>
        </p:spPr>
      </p:pic>
    </p:spTree>
    <p:extLst>
      <p:ext uri="{BB962C8B-B14F-4D97-AF65-F5344CB8AC3E}">
        <p14:creationId xmlns:p14="http://schemas.microsoft.com/office/powerpoint/2010/main" val="34873870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101</a:t>
            </a:r>
            <a:endParaRPr lang="fr-CA" dirty="0">
              <a:solidFill>
                <a:schemeClr val="bg1"/>
              </a:solidFill>
            </a:endParaRPr>
          </a:p>
        </p:txBody>
      </p:sp>
      <p:sp>
        <p:nvSpPr>
          <p:cNvPr id="14" name="TextBox 13"/>
          <p:cNvSpPr txBox="1"/>
          <p:nvPr/>
        </p:nvSpPr>
        <p:spPr>
          <a:xfrm>
            <a:off x="2469987" y="905961"/>
            <a:ext cx="4235775" cy="369332"/>
          </a:xfrm>
          <a:prstGeom prst="rect">
            <a:avLst/>
          </a:prstGeom>
          <a:noFill/>
        </p:spPr>
        <p:txBody>
          <a:bodyPr wrap="none" rtlCol="0">
            <a:spAutoFit/>
          </a:bodyPr>
          <a:lstStyle/>
          <a:p>
            <a:r>
              <a:rPr lang="en-US" dirty="0" smtClean="0">
                <a:solidFill>
                  <a:schemeClr val="bg1"/>
                </a:solidFill>
              </a:rPr>
              <a:t>Being Proactive About Our Own Healthcare</a:t>
            </a:r>
            <a:endParaRPr lang="en-US" dirty="0">
              <a:solidFill>
                <a:schemeClr val="bg1"/>
              </a:solidFill>
            </a:endParaRPr>
          </a:p>
        </p:txBody>
      </p:sp>
      <p:sp>
        <p:nvSpPr>
          <p:cNvPr id="6" name="Rectangle 7"/>
          <p:cNvSpPr>
            <a:spLocks noChangeArrowheads="1"/>
          </p:cNvSpPr>
          <p:nvPr/>
        </p:nvSpPr>
        <p:spPr bwMode="auto">
          <a:xfrm>
            <a:off x="2001838" y="5056188"/>
            <a:ext cx="5191125" cy="487362"/>
          </a:xfrm>
          <a:prstGeom prst="rect">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algn="ctr" eaLnBrk="1" hangingPunct="1"/>
            <a:r>
              <a:rPr lang="en-US" sz="2800">
                <a:solidFill>
                  <a:schemeClr val="bg1"/>
                </a:solidFill>
              </a:rPr>
              <a:t>Eat Right</a:t>
            </a:r>
          </a:p>
        </p:txBody>
      </p:sp>
      <p:sp>
        <p:nvSpPr>
          <p:cNvPr id="7" name="Rectangle 8"/>
          <p:cNvSpPr>
            <a:spLocks noChangeArrowheads="1"/>
          </p:cNvSpPr>
          <p:nvPr/>
        </p:nvSpPr>
        <p:spPr bwMode="auto">
          <a:xfrm>
            <a:off x="2157413" y="4549775"/>
            <a:ext cx="4848225" cy="47307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algn="ctr" eaLnBrk="1" hangingPunct="1"/>
            <a:r>
              <a:rPr lang="en-US" sz="2800">
                <a:solidFill>
                  <a:schemeClr val="bg1"/>
                </a:solidFill>
              </a:rPr>
              <a:t>Exercise</a:t>
            </a:r>
          </a:p>
        </p:txBody>
      </p:sp>
      <p:sp>
        <p:nvSpPr>
          <p:cNvPr id="8" name="Rectangle 9"/>
          <p:cNvSpPr>
            <a:spLocks noChangeArrowheads="1"/>
          </p:cNvSpPr>
          <p:nvPr/>
        </p:nvSpPr>
        <p:spPr bwMode="auto">
          <a:xfrm>
            <a:off x="2301875" y="4035425"/>
            <a:ext cx="4572000" cy="47307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algn="ctr" eaLnBrk="1" hangingPunct="1"/>
            <a:r>
              <a:rPr lang="en-US" sz="2400">
                <a:solidFill>
                  <a:schemeClr val="bg1"/>
                </a:solidFill>
              </a:rPr>
              <a:t>Rest &amp; Manage Stress</a:t>
            </a:r>
          </a:p>
        </p:txBody>
      </p:sp>
      <p:sp>
        <p:nvSpPr>
          <p:cNvPr id="9" name="Rectangle 10"/>
          <p:cNvSpPr>
            <a:spLocks noChangeArrowheads="1"/>
          </p:cNvSpPr>
          <p:nvPr/>
        </p:nvSpPr>
        <p:spPr bwMode="auto">
          <a:xfrm>
            <a:off x="2513013" y="3521075"/>
            <a:ext cx="4151312" cy="4730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algn="ctr" eaLnBrk="1" hangingPunct="1"/>
            <a:r>
              <a:rPr lang="en-US" sz="2400">
                <a:solidFill>
                  <a:schemeClr val="bg1"/>
                </a:solidFill>
              </a:rPr>
              <a:t>Reduce Toxic Load</a:t>
            </a:r>
          </a:p>
        </p:txBody>
      </p:sp>
      <p:grpSp>
        <p:nvGrpSpPr>
          <p:cNvPr id="10" name="Group 11"/>
          <p:cNvGrpSpPr>
            <a:grpSpLocks/>
          </p:cNvGrpSpPr>
          <p:nvPr/>
        </p:nvGrpSpPr>
        <p:grpSpPr bwMode="auto">
          <a:xfrm>
            <a:off x="1725613" y="2362200"/>
            <a:ext cx="5876925" cy="1982788"/>
            <a:chOff x="1087" y="1740"/>
            <a:chExt cx="3702" cy="1249"/>
          </a:xfrm>
        </p:grpSpPr>
        <p:sp>
          <p:nvSpPr>
            <p:cNvPr id="11" name="Line 12"/>
            <p:cNvSpPr>
              <a:spLocks noChangeShapeType="1"/>
            </p:cNvSpPr>
            <p:nvPr/>
          </p:nvSpPr>
          <p:spPr bwMode="auto">
            <a:xfrm>
              <a:off x="1087" y="2428"/>
              <a:ext cx="370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3"/>
            <p:cNvSpPr>
              <a:spLocks noChangeShapeType="1"/>
            </p:cNvSpPr>
            <p:nvPr/>
          </p:nvSpPr>
          <p:spPr bwMode="auto">
            <a:xfrm>
              <a:off x="4531" y="2470"/>
              <a:ext cx="0" cy="41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4"/>
            <p:cNvSpPr>
              <a:spLocks noChangeShapeType="1"/>
            </p:cNvSpPr>
            <p:nvPr/>
          </p:nvSpPr>
          <p:spPr bwMode="auto">
            <a:xfrm flipV="1">
              <a:off x="4531" y="1965"/>
              <a:ext cx="0" cy="4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15"/>
            <p:cNvSpPr txBox="1">
              <a:spLocks noChangeArrowheads="1"/>
            </p:cNvSpPr>
            <p:nvPr/>
          </p:nvSpPr>
          <p:spPr bwMode="auto">
            <a:xfrm rot="5400000">
              <a:off x="4356" y="2609"/>
              <a:ext cx="56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r>
                <a:rPr lang="en-US" b="1"/>
                <a:t>Lifestyle</a:t>
              </a:r>
            </a:p>
          </p:txBody>
        </p:sp>
        <p:sp>
          <p:nvSpPr>
            <p:cNvPr id="16" name="Text Box 16"/>
            <p:cNvSpPr txBox="1">
              <a:spLocks noChangeArrowheads="1"/>
            </p:cNvSpPr>
            <p:nvPr/>
          </p:nvSpPr>
          <p:spPr bwMode="auto">
            <a:xfrm rot="-5400000">
              <a:off x="4283" y="1988"/>
              <a:ext cx="68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eaLnBrk="1" hangingPunct="1"/>
              <a:r>
                <a:rPr lang="en-US" b="1"/>
                <a:t>Healthcare</a:t>
              </a:r>
            </a:p>
          </p:txBody>
        </p:sp>
      </p:grpSp>
      <p:sp>
        <p:nvSpPr>
          <p:cNvPr id="17" name="Rectangle 17"/>
          <p:cNvSpPr>
            <a:spLocks noChangeArrowheads="1"/>
          </p:cNvSpPr>
          <p:nvPr/>
        </p:nvSpPr>
        <p:spPr bwMode="auto">
          <a:xfrm>
            <a:off x="2722563" y="2911475"/>
            <a:ext cx="3740150" cy="473075"/>
          </a:xfrm>
          <a:prstGeom prst="rect">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algn="ctr" eaLnBrk="1" hangingPunct="1"/>
            <a:r>
              <a:rPr lang="en-US" sz="2400">
                <a:solidFill>
                  <a:schemeClr val="bg1"/>
                </a:solidFill>
              </a:rPr>
              <a:t>Informed Self Care</a:t>
            </a:r>
          </a:p>
        </p:txBody>
      </p:sp>
      <p:sp>
        <p:nvSpPr>
          <p:cNvPr id="18" name="Rectangle 18"/>
          <p:cNvSpPr>
            <a:spLocks noChangeArrowheads="1"/>
          </p:cNvSpPr>
          <p:nvPr/>
        </p:nvSpPr>
        <p:spPr bwMode="auto">
          <a:xfrm>
            <a:off x="2857500" y="2387600"/>
            <a:ext cx="3460750" cy="473075"/>
          </a:xfrm>
          <a:prstGeom prst="rect">
            <a:avLst/>
          </a:prstGeom>
          <a:solidFill>
            <a:srgbClr val="098AF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Calibri" panose="020F0502020204030204" pitchFamily="34" charset="0"/>
                <a:ea typeface="MS PGothic" panose="020B0600070205080204" pitchFamily="34" charset="-128"/>
              </a:defRPr>
            </a:lvl1pPr>
            <a:lvl2pPr marL="742950" indent="-285750">
              <a:defRPr sz="1400">
                <a:solidFill>
                  <a:schemeClr val="tx1"/>
                </a:solidFill>
                <a:latin typeface="Calibri" panose="020F0502020204030204" pitchFamily="34" charset="0"/>
                <a:ea typeface="MS PGothic" panose="020B0600070205080204" pitchFamily="34" charset="-128"/>
              </a:defRPr>
            </a:lvl2pPr>
            <a:lvl3pPr marL="1143000" indent="-228600">
              <a:defRPr sz="1400">
                <a:solidFill>
                  <a:schemeClr val="tx1"/>
                </a:solidFill>
                <a:latin typeface="Calibri" panose="020F0502020204030204" pitchFamily="34" charset="0"/>
                <a:ea typeface="MS PGothic" panose="020B0600070205080204" pitchFamily="34" charset="-128"/>
              </a:defRPr>
            </a:lvl3pPr>
            <a:lvl4pPr marL="1600200" indent="-228600">
              <a:defRPr sz="1400">
                <a:solidFill>
                  <a:schemeClr val="tx1"/>
                </a:solidFill>
                <a:latin typeface="Calibri" panose="020F0502020204030204" pitchFamily="34" charset="0"/>
                <a:ea typeface="MS PGothic" panose="020B0600070205080204" pitchFamily="34" charset="-128"/>
              </a:defRPr>
            </a:lvl4pPr>
            <a:lvl5pPr marL="2057400" indent="-228600">
              <a:defRPr sz="1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Calibri" panose="020F0502020204030204" pitchFamily="34" charset="0"/>
                <a:ea typeface="MS PGothic" panose="020B0600070205080204" pitchFamily="34" charset="-128"/>
              </a:defRPr>
            </a:lvl9pPr>
          </a:lstStyle>
          <a:p>
            <a:pPr algn="ctr" eaLnBrk="1" hangingPunct="1"/>
            <a:r>
              <a:rPr lang="en-US" sz="2400" dirty="0">
                <a:solidFill>
                  <a:schemeClr val="bg1"/>
                </a:solidFill>
              </a:rPr>
              <a:t>Proactive </a:t>
            </a:r>
            <a:r>
              <a:rPr lang="en-US" sz="2400" dirty="0" smtClean="0">
                <a:solidFill>
                  <a:schemeClr val="bg1"/>
                </a:solidFill>
              </a:rPr>
              <a:t>Healthcare</a:t>
            </a:r>
            <a:endParaRPr lang="en-US" sz="2400" dirty="0">
              <a:solidFill>
                <a:schemeClr val="bg1"/>
              </a:solidFill>
            </a:endParaRPr>
          </a:p>
        </p:txBody>
      </p:sp>
    </p:spTree>
    <p:extLst>
      <p:ext uri="{BB962C8B-B14F-4D97-AF65-F5344CB8AC3E}">
        <p14:creationId xmlns:p14="http://schemas.microsoft.com/office/powerpoint/2010/main" val="84303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101</a:t>
            </a:r>
            <a:endParaRPr lang="fr-CA" dirty="0">
              <a:solidFill>
                <a:schemeClr val="bg1"/>
              </a:solidFill>
            </a:endParaRPr>
          </a:p>
        </p:txBody>
      </p:sp>
      <p:sp>
        <p:nvSpPr>
          <p:cNvPr id="14" name="TextBox 13"/>
          <p:cNvSpPr txBox="1"/>
          <p:nvPr/>
        </p:nvSpPr>
        <p:spPr>
          <a:xfrm>
            <a:off x="3179888" y="914400"/>
            <a:ext cx="2784224" cy="369332"/>
          </a:xfrm>
          <a:prstGeom prst="rect">
            <a:avLst/>
          </a:prstGeom>
          <a:noFill/>
        </p:spPr>
        <p:txBody>
          <a:bodyPr wrap="none" rtlCol="0">
            <a:spAutoFit/>
          </a:bodyPr>
          <a:lstStyle/>
          <a:p>
            <a:r>
              <a:rPr lang="en-US" dirty="0" smtClean="0">
                <a:solidFill>
                  <a:schemeClr val="bg1"/>
                </a:solidFill>
              </a:rPr>
              <a:t>Why do essential oils work?</a:t>
            </a:r>
            <a:endParaRPr lang="en-US" dirty="0">
              <a:solidFill>
                <a:schemeClr val="bg1"/>
              </a:solidFill>
            </a:endParaRPr>
          </a:p>
        </p:txBody>
      </p:sp>
      <p:pic>
        <p:nvPicPr>
          <p:cNvPr id="19" name="Picture 8" descr="natures-healthca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3581400"/>
            <a:ext cx="29972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a:spLocks noChangeArrowheads="1"/>
          </p:cNvSpPr>
          <p:nvPr/>
        </p:nvSpPr>
        <p:spPr bwMode="auto">
          <a:xfrm>
            <a:off x="304800" y="2590800"/>
            <a:ext cx="6705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indent="-342900">
              <a:spcBef>
                <a:spcPct val="0"/>
              </a:spcBef>
            </a:pPr>
            <a:r>
              <a:rPr lang="en-US" sz="2400" dirty="0" smtClean="0"/>
              <a:t>Made </a:t>
            </a:r>
            <a:r>
              <a:rPr lang="en-US" sz="2400" dirty="0"/>
              <a:t>of hundreds of natural </a:t>
            </a:r>
            <a:r>
              <a:rPr lang="en-US" sz="2400" dirty="0" smtClean="0"/>
              <a:t>compounds </a:t>
            </a:r>
          </a:p>
          <a:p>
            <a:pPr>
              <a:spcBef>
                <a:spcPct val="0"/>
              </a:spcBef>
              <a:buNone/>
            </a:pPr>
            <a:endParaRPr lang="en-US" sz="2400" dirty="0" smtClean="0"/>
          </a:p>
          <a:p>
            <a:pPr marL="342900" indent="-342900">
              <a:spcBef>
                <a:spcPct val="0"/>
              </a:spcBef>
            </a:pPr>
            <a:r>
              <a:rPr lang="en-US" sz="2400" dirty="0" smtClean="0"/>
              <a:t>Works </a:t>
            </a:r>
            <a:r>
              <a:rPr lang="en-US" sz="2400" dirty="0"/>
              <a:t>with your body to address the  root </a:t>
            </a:r>
            <a:r>
              <a:rPr lang="en-US" sz="2400" dirty="0" smtClean="0"/>
              <a:t>cause</a:t>
            </a:r>
          </a:p>
          <a:p>
            <a:pPr>
              <a:spcBef>
                <a:spcPct val="0"/>
              </a:spcBef>
              <a:buNone/>
            </a:pPr>
            <a:endParaRPr lang="en-US" sz="2400" dirty="0" smtClean="0"/>
          </a:p>
          <a:p>
            <a:pPr marL="342900" indent="-342900">
              <a:spcBef>
                <a:spcPct val="0"/>
              </a:spcBef>
            </a:pPr>
            <a:r>
              <a:rPr lang="en-US" sz="2400" dirty="0" smtClean="0"/>
              <a:t>Extremely safe when used properly</a:t>
            </a:r>
          </a:p>
          <a:p>
            <a:pPr>
              <a:spcBef>
                <a:spcPct val="0"/>
              </a:spcBef>
              <a:buNone/>
            </a:pPr>
            <a:endParaRPr lang="en-US" sz="2400" dirty="0"/>
          </a:p>
          <a:p>
            <a:pPr marL="342900" indent="-342900">
              <a:spcBef>
                <a:spcPct val="0"/>
              </a:spcBef>
            </a:pPr>
            <a:r>
              <a:rPr lang="en-US" sz="2400" dirty="0" smtClean="0"/>
              <a:t>Pennies </a:t>
            </a:r>
            <a:r>
              <a:rPr lang="en-US" sz="2400" dirty="0"/>
              <a:t>per </a:t>
            </a:r>
            <a:r>
              <a:rPr lang="en-US" sz="2400" dirty="0" smtClean="0"/>
              <a:t>drop</a:t>
            </a:r>
            <a:endParaRPr lang="en-US" sz="2400" dirty="0"/>
          </a:p>
        </p:txBody>
      </p:sp>
    </p:spTree>
    <p:extLst>
      <p:ext uri="{BB962C8B-B14F-4D97-AF65-F5344CB8AC3E}">
        <p14:creationId xmlns:p14="http://schemas.microsoft.com/office/powerpoint/2010/main" val="1398244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57666"/>
            <a:ext cx="8229600" cy="1143000"/>
          </a:xfrm>
        </p:spPr>
        <p:txBody>
          <a:bodyPr/>
          <a:lstStyle/>
          <a:p>
            <a:r>
              <a:rPr lang="fr-CA" dirty="0" smtClean="0">
                <a:solidFill>
                  <a:schemeClr val="bg1"/>
                </a:solidFill>
              </a:rPr>
              <a:t>Essential </a:t>
            </a:r>
            <a:r>
              <a:rPr lang="fr-CA" dirty="0" err="1" smtClean="0">
                <a:solidFill>
                  <a:schemeClr val="bg1"/>
                </a:solidFill>
              </a:rPr>
              <a:t>Oils</a:t>
            </a:r>
            <a:r>
              <a:rPr lang="fr-CA" dirty="0" smtClean="0">
                <a:solidFill>
                  <a:schemeClr val="bg1"/>
                </a:solidFill>
              </a:rPr>
              <a:t> 101</a:t>
            </a:r>
            <a:endParaRPr lang="fr-CA" dirty="0">
              <a:solidFill>
                <a:schemeClr val="bg1"/>
              </a:solidFill>
            </a:endParaRPr>
          </a:p>
        </p:txBody>
      </p:sp>
      <p:sp>
        <p:nvSpPr>
          <p:cNvPr id="14" name="TextBox 13"/>
          <p:cNvSpPr txBox="1"/>
          <p:nvPr/>
        </p:nvSpPr>
        <p:spPr>
          <a:xfrm>
            <a:off x="2527337" y="914400"/>
            <a:ext cx="4089325" cy="369332"/>
          </a:xfrm>
          <a:prstGeom prst="rect">
            <a:avLst/>
          </a:prstGeom>
          <a:noFill/>
        </p:spPr>
        <p:txBody>
          <a:bodyPr wrap="none" rtlCol="0">
            <a:spAutoFit/>
          </a:bodyPr>
          <a:lstStyle/>
          <a:p>
            <a:r>
              <a:rPr lang="en-US" dirty="0" smtClean="0">
                <a:solidFill>
                  <a:schemeClr val="bg1"/>
                </a:solidFill>
              </a:rPr>
              <a:t>What about against Viruses and Bacteria?</a:t>
            </a:r>
            <a:endParaRPr lang="en-US" dirty="0">
              <a:solidFill>
                <a:schemeClr val="bg1"/>
              </a:solidFill>
            </a:endParaRPr>
          </a:p>
        </p:txBody>
      </p:sp>
      <p:pic>
        <p:nvPicPr>
          <p:cNvPr id="6" name="Picture 2" descr="cel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57400"/>
            <a:ext cx="816292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199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9237A12-503B-4160-BA88-2AF6547F52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Primary school presentation</Template>
  <TotalTime>4300</TotalTime>
  <Words>2343</Words>
  <Application>Microsoft Office PowerPoint</Application>
  <PresentationFormat>On-screen Show (4:3)</PresentationFormat>
  <Paragraphs>433</Paragraphs>
  <Slides>52</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MS PGothic</vt:lpstr>
      <vt:lpstr>Aharoni</vt:lpstr>
      <vt:lpstr>Arial</vt:lpstr>
      <vt:lpstr>Calibri</vt:lpstr>
      <vt:lpstr>Franklin Gothic Book</vt:lpstr>
      <vt:lpstr>Franklin Gothic Medium</vt:lpstr>
      <vt:lpstr>Kristen ITC</vt:lpstr>
      <vt:lpstr>Papyrus</vt:lpstr>
      <vt:lpstr>Verdana</vt:lpstr>
      <vt:lpstr>Wingdings</vt:lpstr>
      <vt:lpstr>Thème Office</vt:lpstr>
      <vt:lpstr>Back to School</vt:lpstr>
      <vt:lpstr>Disclaimer</vt:lpstr>
      <vt:lpstr>Back To School Agenda</vt:lpstr>
      <vt:lpstr>Essential Oils 101</vt:lpstr>
      <vt:lpstr>Essential Oils 101</vt:lpstr>
      <vt:lpstr>Essential Oils 101</vt:lpstr>
      <vt:lpstr>Essential Oils 101</vt:lpstr>
      <vt:lpstr>Essential Oils 101</vt:lpstr>
      <vt:lpstr>Essential Oils 101</vt:lpstr>
      <vt:lpstr>Essential Oils 101</vt:lpstr>
      <vt:lpstr>Essential Oils 101</vt:lpstr>
      <vt:lpstr>Essential Oils 101</vt:lpstr>
      <vt:lpstr>Essential Oils 101</vt:lpstr>
      <vt:lpstr>Essential Oils 101</vt:lpstr>
      <vt:lpstr>Essential Oils 102</vt:lpstr>
      <vt:lpstr>Essential Oils 102</vt:lpstr>
      <vt:lpstr>Essential Oils 102</vt:lpstr>
      <vt:lpstr>Essential Oils 102</vt:lpstr>
      <vt:lpstr>Essential Oils 102</vt:lpstr>
      <vt:lpstr>Essential Oils 102</vt:lpstr>
      <vt:lpstr>Essential Oils 102</vt:lpstr>
      <vt:lpstr>Essential Oils 102</vt:lpstr>
      <vt:lpstr>Essential Oils 102</vt:lpstr>
      <vt:lpstr>Essential Oils 102</vt:lpstr>
      <vt:lpstr>Essential Oils 102</vt:lpstr>
      <vt:lpstr>Essential Oils 102</vt:lpstr>
      <vt:lpstr>Essential Oils 102</vt:lpstr>
      <vt:lpstr>Essential Oils 102</vt:lpstr>
      <vt:lpstr>Essential Oils 102</vt:lpstr>
      <vt:lpstr>Essential Oils 102</vt:lpstr>
      <vt:lpstr>Essential Oils 102</vt:lpstr>
      <vt:lpstr>Staying Healthy 101</vt:lpstr>
      <vt:lpstr>Staying Healthy 101</vt:lpstr>
      <vt:lpstr>Staying Healthy 101</vt:lpstr>
      <vt:lpstr>Extra Credit</vt:lpstr>
      <vt:lpstr>Extra Credit</vt:lpstr>
      <vt:lpstr>Extra Credit</vt:lpstr>
      <vt:lpstr>Extra Credit</vt:lpstr>
      <vt:lpstr>Extra Credit</vt:lpstr>
      <vt:lpstr>Extra Credit</vt:lpstr>
      <vt:lpstr>Extra Credit</vt:lpstr>
      <vt:lpstr>Extra Credit</vt:lpstr>
      <vt:lpstr>Extra Credit</vt:lpstr>
      <vt:lpstr>Extra Credit</vt:lpstr>
      <vt:lpstr>Extra Credit</vt:lpstr>
      <vt:lpstr>Don’t Wait Until It’s Too Late!</vt:lpstr>
      <vt:lpstr>Connect With Us</vt:lpstr>
      <vt:lpstr>Why doTERRA?</vt:lpstr>
      <vt:lpstr>PowerPoint Presentation</vt:lpstr>
      <vt:lpstr>PowerPoint Presentation</vt:lpstr>
      <vt:lpstr>Why doTERRA?</vt:lpstr>
      <vt:lpstr>Connect With Us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dc:title>
  <dc:creator>Christy</dc:creator>
  <cp:keywords/>
  <cp:lastModifiedBy>Christy</cp:lastModifiedBy>
  <cp:revision>50</cp:revision>
  <dcterms:created xsi:type="dcterms:W3CDTF">2014-08-11T16:40:25Z</dcterms:created>
  <dcterms:modified xsi:type="dcterms:W3CDTF">2014-08-15T21:00:45Z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TC103814959990</vt:lpwstr>
  </property>
</Properties>
</file>